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7" r:id="rId2"/>
    <p:sldId id="271" r:id="rId3"/>
    <p:sldId id="258" r:id="rId4"/>
    <p:sldId id="260" r:id="rId5"/>
    <p:sldId id="286" r:id="rId6"/>
    <p:sldId id="272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63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AAD652-B3A1-4ED6-9AA5-F06778FA7BFE}" type="doc">
      <dgm:prSet loTypeId="urn:microsoft.com/office/officeart/2005/8/layout/chevron2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BE0C837D-A22D-4712-813F-16852ADE882D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0534A788-B1AA-42EA-9907-830F5E54A428}" type="parTrans" cxnId="{3B826432-02AE-4D55-9097-D62FFFF322B0}">
      <dgm:prSet/>
      <dgm:spPr/>
      <dgm:t>
        <a:bodyPr/>
        <a:lstStyle/>
        <a:p>
          <a:endParaRPr lang="en-US"/>
        </a:p>
      </dgm:t>
    </dgm:pt>
    <dgm:pt modelId="{1BCDE169-F543-4B33-838E-23FE83C4D6CB}" type="sibTrans" cxnId="{3B826432-02AE-4D55-9097-D62FFFF322B0}">
      <dgm:prSet/>
      <dgm:spPr/>
      <dgm:t>
        <a:bodyPr/>
        <a:lstStyle/>
        <a:p>
          <a:endParaRPr lang="en-US"/>
        </a:p>
      </dgm:t>
    </dgm:pt>
    <dgm:pt modelId="{5FBD0713-FD51-46A4-90D7-370FFC8A397C}">
      <dgm:prSet phldrT="[Text]" custT="1"/>
      <dgm:spPr/>
      <dgm:t>
        <a:bodyPr/>
        <a:lstStyle/>
        <a:p>
          <a:r>
            <a:rPr lang="en-US" sz="2800" b="1" dirty="0" err="1" smtClean="0"/>
            <a:t>Layanan</a:t>
          </a:r>
          <a:r>
            <a:rPr lang="en-US" sz="2800" b="1" dirty="0" smtClean="0"/>
            <a:t> </a:t>
          </a:r>
          <a:r>
            <a:rPr lang="en-US" sz="2800" b="1" dirty="0" err="1" smtClean="0"/>
            <a:t>Akademik</a:t>
          </a:r>
          <a:endParaRPr lang="en-US" sz="2800" b="1" dirty="0"/>
        </a:p>
      </dgm:t>
    </dgm:pt>
    <dgm:pt modelId="{D27EE644-F596-4889-A7AA-68DFBC9F1A60}" type="parTrans" cxnId="{17E7C802-55C6-4BED-9797-5F04AE5095B3}">
      <dgm:prSet/>
      <dgm:spPr/>
      <dgm:t>
        <a:bodyPr/>
        <a:lstStyle/>
        <a:p>
          <a:endParaRPr lang="en-US"/>
        </a:p>
      </dgm:t>
    </dgm:pt>
    <dgm:pt modelId="{09B22B87-93A3-4C2F-9506-DEA6161048BC}" type="sibTrans" cxnId="{17E7C802-55C6-4BED-9797-5F04AE5095B3}">
      <dgm:prSet/>
      <dgm:spPr/>
      <dgm:t>
        <a:bodyPr/>
        <a:lstStyle/>
        <a:p>
          <a:endParaRPr lang="en-US"/>
        </a:p>
      </dgm:t>
    </dgm:pt>
    <dgm:pt modelId="{02DDDB11-8BC2-45F0-BF79-2262B9D74424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5BAB3D11-AC56-465F-9971-8A268A023C18}" type="parTrans" cxnId="{6BDB4167-48F4-4116-A838-2AF3DBCBE8C1}">
      <dgm:prSet/>
      <dgm:spPr/>
      <dgm:t>
        <a:bodyPr/>
        <a:lstStyle/>
        <a:p>
          <a:endParaRPr lang="en-US"/>
        </a:p>
      </dgm:t>
    </dgm:pt>
    <dgm:pt modelId="{1FEC6B97-F502-48BA-A174-D855022F8B84}" type="sibTrans" cxnId="{6BDB4167-48F4-4116-A838-2AF3DBCBE8C1}">
      <dgm:prSet/>
      <dgm:spPr/>
      <dgm:t>
        <a:bodyPr/>
        <a:lstStyle/>
        <a:p>
          <a:endParaRPr lang="en-US"/>
        </a:p>
      </dgm:t>
    </dgm:pt>
    <dgm:pt modelId="{8738F9DF-BC80-44BE-A36B-39AB2CEB063F}">
      <dgm:prSet phldrT="[Text]" custT="1"/>
      <dgm:spPr/>
      <dgm:t>
        <a:bodyPr/>
        <a:lstStyle/>
        <a:p>
          <a:r>
            <a:rPr lang="en-US" sz="2400" b="1" dirty="0" err="1" smtClean="0"/>
            <a:t>Layanan</a:t>
          </a:r>
          <a:r>
            <a:rPr lang="en-US" sz="2400" b="1" dirty="0" smtClean="0"/>
            <a:t> </a:t>
          </a:r>
          <a:r>
            <a:rPr lang="en-US" sz="2400" b="1" dirty="0" err="1" smtClean="0"/>
            <a:t>Penunjang</a:t>
          </a:r>
          <a:r>
            <a:rPr lang="en-US" sz="2400" b="1" dirty="0" smtClean="0"/>
            <a:t> </a:t>
          </a:r>
          <a:r>
            <a:rPr lang="en-US" sz="2400" b="1" dirty="0" err="1" smtClean="0"/>
            <a:t>Akademik</a:t>
          </a:r>
          <a:r>
            <a:rPr lang="en-US" sz="2400" b="1" dirty="0" smtClean="0"/>
            <a:t> </a:t>
          </a:r>
          <a:r>
            <a:rPr lang="en-US" sz="2400" b="1" dirty="0" err="1" smtClean="0"/>
            <a:t>seperti</a:t>
          </a:r>
          <a:r>
            <a:rPr lang="en-US" sz="2400" b="1" dirty="0" smtClean="0"/>
            <a:t> : lab </a:t>
          </a:r>
          <a:r>
            <a:rPr lang="en-US" sz="2400" b="1" dirty="0" err="1" smtClean="0"/>
            <a:t>Komputer</a:t>
          </a:r>
          <a:r>
            <a:rPr lang="en-US" sz="2400" b="1" dirty="0" smtClean="0"/>
            <a:t>, </a:t>
          </a:r>
          <a:r>
            <a:rPr lang="en-US" sz="2400" b="1" dirty="0" err="1" smtClean="0"/>
            <a:t>bhs</a:t>
          </a:r>
          <a:r>
            <a:rPr lang="en-US" sz="2400" b="1" dirty="0" smtClean="0"/>
            <a:t>, </a:t>
          </a:r>
          <a:r>
            <a:rPr lang="en-US" sz="2400" b="1" dirty="0" err="1" smtClean="0"/>
            <a:t>teknik</a:t>
          </a:r>
          <a:r>
            <a:rPr lang="en-US" sz="2400" b="1" dirty="0" smtClean="0"/>
            <a:t>, </a:t>
          </a:r>
          <a:r>
            <a:rPr lang="en-US" sz="2400" b="1" dirty="0" err="1" smtClean="0"/>
            <a:t>biologi</a:t>
          </a:r>
          <a:r>
            <a:rPr lang="en-US" sz="2400" b="1" dirty="0" smtClean="0"/>
            <a:t>, </a:t>
          </a:r>
          <a:r>
            <a:rPr lang="en-US" sz="2400" b="1" dirty="0" err="1" smtClean="0"/>
            <a:t>perpustakaan</a:t>
          </a:r>
          <a:r>
            <a:rPr lang="en-US" sz="2400" b="1" dirty="0" smtClean="0"/>
            <a:t>, </a:t>
          </a:r>
          <a:r>
            <a:rPr lang="en-US" sz="2400" b="1" dirty="0" err="1" smtClean="0"/>
            <a:t>upakara</a:t>
          </a:r>
          <a:r>
            <a:rPr lang="en-US" sz="2400" b="1" dirty="0" smtClean="0"/>
            <a:t> </a:t>
          </a:r>
          <a:endParaRPr lang="en-US" sz="2400" b="1" dirty="0"/>
        </a:p>
      </dgm:t>
    </dgm:pt>
    <dgm:pt modelId="{D2F04CFB-2437-4400-9DB0-CFE41752CC7B}" type="parTrans" cxnId="{EBC7BB43-5ED0-47D9-A590-52BAE3F2A971}">
      <dgm:prSet/>
      <dgm:spPr/>
      <dgm:t>
        <a:bodyPr/>
        <a:lstStyle/>
        <a:p>
          <a:endParaRPr lang="en-US"/>
        </a:p>
      </dgm:t>
    </dgm:pt>
    <dgm:pt modelId="{D208DC6A-8281-40F6-A6A3-7DDD1BBEFEA4}" type="sibTrans" cxnId="{EBC7BB43-5ED0-47D9-A590-52BAE3F2A971}">
      <dgm:prSet/>
      <dgm:spPr/>
      <dgm:t>
        <a:bodyPr/>
        <a:lstStyle/>
        <a:p>
          <a:endParaRPr lang="en-US"/>
        </a:p>
      </dgm:t>
    </dgm:pt>
    <dgm:pt modelId="{817F751F-A938-4A15-BEA0-CFBDAECE2188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75FA0051-C6D9-4B1E-A450-09C468936E50}" type="parTrans" cxnId="{E05DD104-E5EF-4918-A8EC-79D27B20E7EB}">
      <dgm:prSet/>
      <dgm:spPr/>
      <dgm:t>
        <a:bodyPr/>
        <a:lstStyle/>
        <a:p>
          <a:endParaRPr lang="en-US"/>
        </a:p>
      </dgm:t>
    </dgm:pt>
    <dgm:pt modelId="{79DB18B9-5915-448F-AD6D-0B9431756A7A}" type="sibTrans" cxnId="{E05DD104-E5EF-4918-A8EC-79D27B20E7EB}">
      <dgm:prSet/>
      <dgm:spPr/>
      <dgm:t>
        <a:bodyPr/>
        <a:lstStyle/>
        <a:p>
          <a:endParaRPr lang="en-US"/>
        </a:p>
      </dgm:t>
    </dgm:pt>
    <dgm:pt modelId="{13559AF1-D32F-4568-A727-07BCE30D48DA}">
      <dgm:prSet phldrT="[Text]" custT="1"/>
      <dgm:spPr/>
      <dgm:t>
        <a:bodyPr/>
        <a:lstStyle/>
        <a:p>
          <a:r>
            <a:rPr lang="en-US" sz="2400" b="1" dirty="0" err="1" smtClean="0"/>
            <a:t>Layanan</a:t>
          </a:r>
          <a:r>
            <a:rPr lang="en-US" sz="2400" b="1" dirty="0" smtClean="0"/>
            <a:t> </a:t>
          </a:r>
          <a:r>
            <a:rPr lang="en-US" sz="2400" b="1" dirty="0" err="1" smtClean="0"/>
            <a:t>Pengembangan</a:t>
          </a:r>
          <a:r>
            <a:rPr lang="en-US" sz="2400" b="1" dirty="0" smtClean="0"/>
            <a:t> ,</a:t>
          </a:r>
          <a:r>
            <a:rPr lang="en-US" sz="2400" b="1" dirty="0" err="1" smtClean="0"/>
            <a:t>minat</a:t>
          </a:r>
          <a:r>
            <a:rPr lang="en-US" sz="2400" b="1" dirty="0" smtClean="0"/>
            <a:t> </a:t>
          </a:r>
          <a:r>
            <a:rPr lang="en-US" sz="2400" b="1" dirty="0" err="1" smtClean="0"/>
            <a:t>dan</a:t>
          </a:r>
          <a:r>
            <a:rPr lang="en-US" sz="2400" b="1" dirty="0" smtClean="0"/>
            <a:t> </a:t>
          </a:r>
          <a:r>
            <a:rPr lang="en-US" sz="2400" b="1" dirty="0" err="1" smtClean="0"/>
            <a:t>bakat</a:t>
          </a:r>
          <a:r>
            <a:rPr lang="en-US" sz="2400" b="1" dirty="0" smtClean="0"/>
            <a:t> </a:t>
          </a:r>
          <a:r>
            <a:rPr lang="en-US" sz="2400" b="1" dirty="0" err="1" smtClean="0"/>
            <a:t>Mhs</a:t>
          </a:r>
          <a:r>
            <a:rPr lang="en-US" sz="2400" b="1" dirty="0" smtClean="0"/>
            <a:t>. </a:t>
          </a:r>
          <a:r>
            <a:rPr lang="en-US" sz="2400" b="1" dirty="0" err="1" smtClean="0"/>
            <a:t>Spt</a:t>
          </a:r>
          <a:r>
            <a:rPr lang="en-US" sz="2400" b="1" dirty="0" smtClean="0"/>
            <a:t> UKM (Unit </a:t>
          </a:r>
          <a:r>
            <a:rPr lang="en-US" sz="2400" b="1" dirty="0" err="1" smtClean="0"/>
            <a:t>Kegiatan</a:t>
          </a:r>
          <a:r>
            <a:rPr lang="en-US" sz="2400" b="1" dirty="0" smtClean="0"/>
            <a:t> </a:t>
          </a:r>
          <a:r>
            <a:rPr lang="en-US" sz="2400" b="1" dirty="0" err="1" smtClean="0"/>
            <a:t>Mhs</a:t>
          </a:r>
          <a:r>
            <a:rPr lang="en-US" sz="2400" b="1" dirty="0" smtClean="0"/>
            <a:t>)</a:t>
          </a:r>
          <a:endParaRPr lang="en-US" sz="2400" b="1" dirty="0"/>
        </a:p>
      </dgm:t>
    </dgm:pt>
    <dgm:pt modelId="{E812BAA1-1526-4250-8170-457C1C5116F3}" type="parTrans" cxnId="{11909BF8-83C0-4B8C-AC7A-35BD40668DE1}">
      <dgm:prSet/>
      <dgm:spPr/>
      <dgm:t>
        <a:bodyPr/>
        <a:lstStyle/>
        <a:p>
          <a:endParaRPr lang="en-US"/>
        </a:p>
      </dgm:t>
    </dgm:pt>
    <dgm:pt modelId="{4B192533-2A8D-4D64-8580-A36A3E097542}" type="sibTrans" cxnId="{11909BF8-83C0-4B8C-AC7A-35BD40668DE1}">
      <dgm:prSet/>
      <dgm:spPr/>
      <dgm:t>
        <a:bodyPr/>
        <a:lstStyle/>
        <a:p>
          <a:endParaRPr lang="en-US"/>
        </a:p>
      </dgm:t>
    </dgm:pt>
    <dgm:pt modelId="{2C7FE1BD-75AA-481F-B800-7AB2E043AD1B}" type="pres">
      <dgm:prSet presAssocID="{F5AAD652-B3A1-4ED6-9AA5-F06778FA7B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896666-FFBC-4F07-AF74-48191798A764}" type="pres">
      <dgm:prSet presAssocID="{BE0C837D-A22D-4712-813F-16852ADE882D}" presName="composite" presStyleCnt="0"/>
      <dgm:spPr/>
    </dgm:pt>
    <dgm:pt modelId="{74BD411B-61C5-4A18-AFF2-CA00649CB1AF}" type="pres">
      <dgm:prSet presAssocID="{BE0C837D-A22D-4712-813F-16852ADE882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2B0DB-F311-48AA-8CF3-FEF5398518C2}" type="pres">
      <dgm:prSet presAssocID="{BE0C837D-A22D-4712-813F-16852ADE882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B571D-8DA4-4B1D-A899-B7C5295948A3}" type="pres">
      <dgm:prSet presAssocID="{1BCDE169-F543-4B33-838E-23FE83C4D6CB}" presName="sp" presStyleCnt="0"/>
      <dgm:spPr/>
    </dgm:pt>
    <dgm:pt modelId="{D0EA67FB-031F-4B1A-BBFE-876AC93C0555}" type="pres">
      <dgm:prSet presAssocID="{02DDDB11-8BC2-45F0-BF79-2262B9D74424}" presName="composite" presStyleCnt="0"/>
      <dgm:spPr/>
    </dgm:pt>
    <dgm:pt modelId="{F6AB279E-7790-4F9D-964F-3F4C40793BAA}" type="pres">
      <dgm:prSet presAssocID="{02DDDB11-8BC2-45F0-BF79-2262B9D7442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16A66-1872-4D2C-B048-23E5DDE8A17A}" type="pres">
      <dgm:prSet presAssocID="{02DDDB11-8BC2-45F0-BF79-2262B9D74424}" presName="descendantText" presStyleLbl="alignAcc1" presStyleIdx="1" presStyleCnt="3" custScaleY="128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79FC6-5E49-4BE0-B6D9-3B88B2AAB153}" type="pres">
      <dgm:prSet presAssocID="{1FEC6B97-F502-48BA-A174-D855022F8B84}" presName="sp" presStyleCnt="0"/>
      <dgm:spPr/>
    </dgm:pt>
    <dgm:pt modelId="{A6FE081C-BE92-4A03-AA7F-B4A757BD6498}" type="pres">
      <dgm:prSet presAssocID="{817F751F-A938-4A15-BEA0-CFBDAECE2188}" presName="composite" presStyleCnt="0"/>
      <dgm:spPr/>
    </dgm:pt>
    <dgm:pt modelId="{D209AAC4-8F6F-4DDA-AC2E-A99545CD36F1}" type="pres">
      <dgm:prSet presAssocID="{817F751F-A938-4A15-BEA0-CFBDAECE218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9F785-34EF-484D-9A94-43890D70B323}" type="pres">
      <dgm:prSet presAssocID="{817F751F-A938-4A15-BEA0-CFBDAECE2188}" presName="descendantText" presStyleLbl="alignAcc1" presStyleIdx="2" presStyleCnt="3" custScaleY="141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C7163A-3D21-4E10-B611-B8DDC3EE610B}" type="presOf" srcId="{F5AAD652-B3A1-4ED6-9AA5-F06778FA7BFE}" destId="{2C7FE1BD-75AA-481F-B800-7AB2E043AD1B}" srcOrd="0" destOrd="0" presId="urn:microsoft.com/office/officeart/2005/8/layout/chevron2"/>
    <dgm:cxn modelId="{E05DD104-E5EF-4918-A8EC-79D27B20E7EB}" srcId="{F5AAD652-B3A1-4ED6-9AA5-F06778FA7BFE}" destId="{817F751F-A938-4A15-BEA0-CFBDAECE2188}" srcOrd="2" destOrd="0" parTransId="{75FA0051-C6D9-4B1E-A450-09C468936E50}" sibTransId="{79DB18B9-5915-448F-AD6D-0B9431756A7A}"/>
    <dgm:cxn modelId="{15E398B6-D90E-4396-8926-6E5D70071A24}" type="presOf" srcId="{5FBD0713-FD51-46A4-90D7-370FFC8A397C}" destId="{9082B0DB-F311-48AA-8CF3-FEF5398518C2}" srcOrd="0" destOrd="0" presId="urn:microsoft.com/office/officeart/2005/8/layout/chevron2"/>
    <dgm:cxn modelId="{1D155E8A-32FE-47C1-AED5-985D2123561A}" type="presOf" srcId="{BE0C837D-A22D-4712-813F-16852ADE882D}" destId="{74BD411B-61C5-4A18-AFF2-CA00649CB1AF}" srcOrd="0" destOrd="0" presId="urn:microsoft.com/office/officeart/2005/8/layout/chevron2"/>
    <dgm:cxn modelId="{126C4324-0318-4248-A593-89C086BD4866}" type="presOf" srcId="{8738F9DF-BC80-44BE-A36B-39AB2CEB063F}" destId="{72A16A66-1872-4D2C-B048-23E5DDE8A17A}" srcOrd="0" destOrd="0" presId="urn:microsoft.com/office/officeart/2005/8/layout/chevron2"/>
    <dgm:cxn modelId="{0A83C1B0-A332-42B4-8651-E43F0370D0A8}" type="presOf" srcId="{02DDDB11-8BC2-45F0-BF79-2262B9D74424}" destId="{F6AB279E-7790-4F9D-964F-3F4C40793BAA}" srcOrd="0" destOrd="0" presId="urn:microsoft.com/office/officeart/2005/8/layout/chevron2"/>
    <dgm:cxn modelId="{3B826432-02AE-4D55-9097-D62FFFF322B0}" srcId="{F5AAD652-B3A1-4ED6-9AA5-F06778FA7BFE}" destId="{BE0C837D-A22D-4712-813F-16852ADE882D}" srcOrd="0" destOrd="0" parTransId="{0534A788-B1AA-42EA-9907-830F5E54A428}" sibTransId="{1BCDE169-F543-4B33-838E-23FE83C4D6CB}"/>
    <dgm:cxn modelId="{EBC7BB43-5ED0-47D9-A590-52BAE3F2A971}" srcId="{02DDDB11-8BC2-45F0-BF79-2262B9D74424}" destId="{8738F9DF-BC80-44BE-A36B-39AB2CEB063F}" srcOrd="0" destOrd="0" parTransId="{D2F04CFB-2437-4400-9DB0-CFE41752CC7B}" sibTransId="{D208DC6A-8281-40F6-A6A3-7DDD1BBEFEA4}"/>
    <dgm:cxn modelId="{9909EC63-F8EC-4482-A369-7C5F57B52245}" type="presOf" srcId="{13559AF1-D32F-4568-A727-07BCE30D48DA}" destId="{3F29F785-34EF-484D-9A94-43890D70B323}" srcOrd="0" destOrd="0" presId="urn:microsoft.com/office/officeart/2005/8/layout/chevron2"/>
    <dgm:cxn modelId="{11909BF8-83C0-4B8C-AC7A-35BD40668DE1}" srcId="{817F751F-A938-4A15-BEA0-CFBDAECE2188}" destId="{13559AF1-D32F-4568-A727-07BCE30D48DA}" srcOrd="0" destOrd="0" parTransId="{E812BAA1-1526-4250-8170-457C1C5116F3}" sibTransId="{4B192533-2A8D-4D64-8580-A36A3E097542}"/>
    <dgm:cxn modelId="{6BDB4167-48F4-4116-A838-2AF3DBCBE8C1}" srcId="{F5AAD652-B3A1-4ED6-9AA5-F06778FA7BFE}" destId="{02DDDB11-8BC2-45F0-BF79-2262B9D74424}" srcOrd="1" destOrd="0" parTransId="{5BAB3D11-AC56-465F-9971-8A268A023C18}" sibTransId="{1FEC6B97-F502-48BA-A174-D855022F8B84}"/>
    <dgm:cxn modelId="{17E7C802-55C6-4BED-9797-5F04AE5095B3}" srcId="{BE0C837D-A22D-4712-813F-16852ADE882D}" destId="{5FBD0713-FD51-46A4-90D7-370FFC8A397C}" srcOrd="0" destOrd="0" parTransId="{D27EE644-F596-4889-A7AA-68DFBC9F1A60}" sibTransId="{09B22B87-93A3-4C2F-9506-DEA6161048BC}"/>
    <dgm:cxn modelId="{37754D27-1F57-4846-93FD-AB7AD62BD664}" type="presOf" srcId="{817F751F-A938-4A15-BEA0-CFBDAECE2188}" destId="{D209AAC4-8F6F-4DDA-AC2E-A99545CD36F1}" srcOrd="0" destOrd="0" presId="urn:microsoft.com/office/officeart/2005/8/layout/chevron2"/>
    <dgm:cxn modelId="{EB8C8FA8-CDD6-4D5D-90FD-30B46A08E302}" type="presParOf" srcId="{2C7FE1BD-75AA-481F-B800-7AB2E043AD1B}" destId="{F6896666-FFBC-4F07-AF74-48191798A764}" srcOrd="0" destOrd="0" presId="urn:microsoft.com/office/officeart/2005/8/layout/chevron2"/>
    <dgm:cxn modelId="{E7B87FD5-78EB-46C4-B2C3-A7D179A85FBC}" type="presParOf" srcId="{F6896666-FFBC-4F07-AF74-48191798A764}" destId="{74BD411B-61C5-4A18-AFF2-CA00649CB1AF}" srcOrd="0" destOrd="0" presId="urn:microsoft.com/office/officeart/2005/8/layout/chevron2"/>
    <dgm:cxn modelId="{4168A9FB-33A4-4C40-B496-9E07D58A95A6}" type="presParOf" srcId="{F6896666-FFBC-4F07-AF74-48191798A764}" destId="{9082B0DB-F311-48AA-8CF3-FEF5398518C2}" srcOrd="1" destOrd="0" presId="urn:microsoft.com/office/officeart/2005/8/layout/chevron2"/>
    <dgm:cxn modelId="{7C642F18-E500-4F0A-A75E-607D747C2B37}" type="presParOf" srcId="{2C7FE1BD-75AA-481F-B800-7AB2E043AD1B}" destId="{2FCB571D-8DA4-4B1D-A899-B7C5295948A3}" srcOrd="1" destOrd="0" presId="urn:microsoft.com/office/officeart/2005/8/layout/chevron2"/>
    <dgm:cxn modelId="{AB667701-4B75-4F72-95B9-001949931D8A}" type="presParOf" srcId="{2C7FE1BD-75AA-481F-B800-7AB2E043AD1B}" destId="{D0EA67FB-031F-4B1A-BBFE-876AC93C0555}" srcOrd="2" destOrd="0" presId="urn:microsoft.com/office/officeart/2005/8/layout/chevron2"/>
    <dgm:cxn modelId="{FCCB78DB-6F17-4120-ACCC-8650CA23F102}" type="presParOf" srcId="{D0EA67FB-031F-4B1A-BBFE-876AC93C0555}" destId="{F6AB279E-7790-4F9D-964F-3F4C40793BAA}" srcOrd="0" destOrd="0" presId="urn:microsoft.com/office/officeart/2005/8/layout/chevron2"/>
    <dgm:cxn modelId="{EF6FCF79-FCAD-4205-8E7C-C5EE217CCE2B}" type="presParOf" srcId="{D0EA67FB-031F-4B1A-BBFE-876AC93C0555}" destId="{72A16A66-1872-4D2C-B048-23E5DDE8A17A}" srcOrd="1" destOrd="0" presId="urn:microsoft.com/office/officeart/2005/8/layout/chevron2"/>
    <dgm:cxn modelId="{4E828C8F-EA58-4C76-BC1C-4849500E295F}" type="presParOf" srcId="{2C7FE1BD-75AA-481F-B800-7AB2E043AD1B}" destId="{5FD79FC6-5E49-4BE0-B6D9-3B88B2AAB153}" srcOrd="3" destOrd="0" presId="urn:microsoft.com/office/officeart/2005/8/layout/chevron2"/>
    <dgm:cxn modelId="{F2BAC057-C122-49FA-B35E-E6A4FE1FB7F6}" type="presParOf" srcId="{2C7FE1BD-75AA-481F-B800-7AB2E043AD1B}" destId="{A6FE081C-BE92-4A03-AA7F-B4A757BD6498}" srcOrd="4" destOrd="0" presId="urn:microsoft.com/office/officeart/2005/8/layout/chevron2"/>
    <dgm:cxn modelId="{D4FCDE4F-B495-4FFC-9D11-87CC652FBF26}" type="presParOf" srcId="{A6FE081C-BE92-4A03-AA7F-B4A757BD6498}" destId="{D209AAC4-8F6F-4DDA-AC2E-A99545CD36F1}" srcOrd="0" destOrd="0" presId="urn:microsoft.com/office/officeart/2005/8/layout/chevron2"/>
    <dgm:cxn modelId="{BA269D35-E024-4A85-9EBE-BEA45B30ECB3}" type="presParOf" srcId="{A6FE081C-BE92-4A03-AA7F-B4A757BD6498}" destId="{3F29F785-34EF-484D-9A94-43890D70B3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D411B-61C5-4A18-AFF2-CA00649CB1AF}">
      <dsp:nvSpPr>
        <dsp:cNvPr id="0" name=""/>
        <dsp:cNvSpPr/>
      </dsp:nvSpPr>
      <dsp:spPr>
        <a:xfrm rot="5400000">
          <a:off x="-275882" y="302897"/>
          <a:ext cx="1839217" cy="1287452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1</a:t>
          </a:r>
          <a:endParaRPr lang="en-US" sz="3600" kern="1200" dirty="0"/>
        </a:p>
      </dsp:txBody>
      <dsp:txXfrm rot="-5400000">
        <a:off x="1" y="670740"/>
        <a:ext cx="1287452" cy="551765"/>
      </dsp:txXfrm>
    </dsp:sp>
    <dsp:sp modelId="{9082B0DB-F311-48AA-8CF3-FEF5398518C2}">
      <dsp:nvSpPr>
        <dsp:cNvPr id="0" name=""/>
        <dsp:cNvSpPr/>
      </dsp:nvSpPr>
      <dsp:spPr>
        <a:xfrm rot="5400000">
          <a:off x="3831266" y="-2516799"/>
          <a:ext cx="1195491" cy="62831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 smtClean="0"/>
            <a:t>Layanan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Akademik</a:t>
          </a:r>
          <a:endParaRPr lang="en-US" sz="2800" b="1" kern="1200" dirty="0"/>
        </a:p>
      </dsp:txBody>
      <dsp:txXfrm rot="-5400000">
        <a:off x="1287452" y="85374"/>
        <a:ext cx="6224761" cy="1078773"/>
      </dsp:txXfrm>
    </dsp:sp>
    <dsp:sp modelId="{F6AB279E-7790-4F9D-964F-3F4C40793BAA}">
      <dsp:nvSpPr>
        <dsp:cNvPr id="0" name=""/>
        <dsp:cNvSpPr/>
      </dsp:nvSpPr>
      <dsp:spPr>
        <a:xfrm rot="5400000">
          <a:off x="-275882" y="2138700"/>
          <a:ext cx="1839217" cy="1287452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-132255"/>
                <a:satOff val="-1963"/>
                <a:lumOff val="26895"/>
                <a:alphaOff val="0"/>
                <a:tint val="96000"/>
                <a:lumMod val="104000"/>
              </a:schemeClr>
            </a:gs>
            <a:gs pos="100000">
              <a:schemeClr val="accent6">
                <a:shade val="50000"/>
                <a:hueOff val="-132255"/>
                <a:satOff val="-1963"/>
                <a:lumOff val="26895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shade val="50000"/>
              <a:hueOff val="-132255"/>
              <a:satOff val="-1963"/>
              <a:lumOff val="2689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2</a:t>
          </a:r>
          <a:endParaRPr lang="en-US" sz="3600" kern="1200" dirty="0"/>
        </a:p>
      </dsp:txBody>
      <dsp:txXfrm rot="-5400000">
        <a:off x="1" y="2506543"/>
        <a:ext cx="1287452" cy="551765"/>
      </dsp:txXfrm>
    </dsp:sp>
    <dsp:sp modelId="{72A16A66-1872-4D2C-B048-23E5DDE8A17A}">
      <dsp:nvSpPr>
        <dsp:cNvPr id="0" name=""/>
        <dsp:cNvSpPr/>
      </dsp:nvSpPr>
      <dsp:spPr>
        <a:xfrm rot="5400000">
          <a:off x="3659958" y="-680996"/>
          <a:ext cx="1538107" cy="62831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shade val="50000"/>
              <a:hueOff val="-132255"/>
              <a:satOff val="-1963"/>
              <a:lumOff val="2689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/>
            <a:t>Layanan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Penunjang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Akademik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seperti</a:t>
          </a:r>
          <a:r>
            <a:rPr lang="en-US" sz="2400" b="1" kern="1200" dirty="0" smtClean="0"/>
            <a:t> : lab </a:t>
          </a:r>
          <a:r>
            <a:rPr lang="en-US" sz="2400" b="1" kern="1200" dirty="0" err="1" smtClean="0"/>
            <a:t>Komputer</a:t>
          </a:r>
          <a:r>
            <a:rPr lang="en-US" sz="2400" b="1" kern="1200" dirty="0" smtClean="0"/>
            <a:t>, </a:t>
          </a:r>
          <a:r>
            <a:rPr lang="en-US" sz="2400" b="1" kern="1200" dirty="0" err="1" smtClean="0"/>
            <a:t>bhs</a:t>
          </a:r>
          <a:r>
            <a:rPr lang="en-US" sz="2400" b="1" kern="1200" dirty="0" smtClean="0"/>
            <a:t>, </a:t>
          </a:r>
          <a:r>
            <a:rPr lang="en-US" sz="2400" b="1" kern="1200" dirty="0" err="1" smtClean="0"/>
            <a:t>teknik</a:t>
          </a:r>
          <a:r>
            <a:rPr lang="en-US" sz="2400" b="1" kern="1200" dirty="0" smtClean="0"/>
            <a:t>, </a:t>
          </a:r>
          <a:r>
            <a:rPr lang="en-US" sz="2400" b="1" kern="1200" dirty="0" err="1" smtClean="0"/>
            <a:t>biologi</a:t>
          </a:r>
          <a:r>
            <a:rPr lang="en-US" sz="2400" b="1" kern="1200" dirty="0" smtClean="0"/>
            <a:t>, </a:t>
          </a:r>
          <a:r>
            <a:rPr lang="en-US" sz="2400" b="1" kern="1200" dirty="0" err="1" smtClean="0"/>
            <a:t>perpustakaan</a:t>
          </a:r>
          <a:r>
            <a:rPr lang="en-US" sz="2400" b="1" kern="1200" dirty="0" smtClean="0"/>
            <a:t>, </a:t>
          </a:r>
          <a:r>
            <a:rPr lang="en-US" sz="2400" b="1" kern="1200" dirty="0" err="1" smtClean="0"/>
            <a:t>upakara</a:t>
          </a:r>
          <a:r>
            <a:rPr lang="en-US" sz="2400" b="1" kern="1200" dirty="0" smtClean="0"/>
            <a:t> </a:t>
          </a:r>
          <a:endParaRPr lang="en-US" sz="2400" b="1" kern="1200" dirty="0"/>
        </a:p>
      </dsp:txBody>
      <dsp:txXfrm rot="-5400000">
        <a:off x="1287452" y="1766594"/>
        <a:ext cx="6208036" cy="1387939"/>
      </dsp:txXfrm>
    </dsp:sp>
    <dsp:sp modelId="{D209AAC4-8F6F-4DDA-AC2E-A99545CD36F1}">
      <dsp:nvSpPr>
        <dsp:cNvPr id="0" name=""/>
        <dsp:cNvSpPr/>
      </dsp:nvSpPr>
      <dsp:spPr>
        <a:xfrm rot="5400000">
          <a:off x="-275882" y="4048449"/>
          <a:ext cx="1839217" cy="1287452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-132255"/>
                <a:satOff val="-1963"/>
                <a:lumOff val="26895"/>
                <a:alphaOff val="0"/>
                <a:tint val="96000"/>
                <a:lumMod val="104000"/>
              </a:schemeClr>
            </a:gs>
            <a:gs pos="100000">
              <a:schemeClr val="accent6">
                <a:shade val="50000"/>
                <a:hueOff val="-132255"/>
                <a:satOff val="-1963"/>
                <a:lumOff val="26895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shade val="50000"/>
              <a:hueOff val="-132255"/>
              <a:satOff val="-1963"/>
              <a:lumOff val="2689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3</a:t>
          </a:r>
          <a:endParaRPr lang="en-US" sz="3600" kern="1200" dirty="0"/>
        </a:p>
      </dsp:txBody>
      <dsp:txXfrm rot="-5400000">
        <a:off x="1" y="4416292"/>
        <a:ext cx="1287452" cy="551765"/>
      </dsp:txXfrm>
    </dsp:sp>
    <dsp:sp modelId="{3F29F785-34EF-484D-9A94-43890D70B323}">
      <dsp:nvSpPr>
        <dsp:cNvPr id="0" name=""/>
        <dsp:cNvSpPr/>
      </dsp:nvSpPr>
      <dsp:spPr>
        <a:xfrm rot="5400000">
          <a:off x="3586011" y="1228752"/>
          <a:ext cx="1686001" cy="62831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shade val="50000"/>
              <a:hueOff val="-132255"/>
              <a:satOff val="-1963"/>
              <a:lumOff val="2689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/>
            <a:t>Layanan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Pengembangan</a:t>
          </a:r>
          <a:r>
            <a:rPr lang="en-US" sz="2400" b="1" kern="1200" dirty="0" smtClean="0"/>
            <a:t> ,</a:t>
          </a:r>
          <a:r>
            <a:rPr lang="en-US" sz="2400" b="1" kern="1200" dirty="0" err="1" smtClean="0"/>
            <a:t>minat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dan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bakat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Mhs</a:t>
          </a:r>
          <a:r>
            <a:rPr lang="en-US" sz="2400" b="1" kern="1200" dirty="0" smtClean="0"/>
            <a:t>. </a:t>
          </a:r>
          <a:r>
            <a:rPr lang="en-US" sz="2400" b="1" kern="1200" dirty="0" err="1" smtClean="0"/>
            <a:t>Spt</a:t>
          </a:r>
          <a:r>
            <a:rPr lang="en-US" sz="2400" b="1" kern="1200" dirty="0" smtClean="0"/>
            <a:t> UKM (Unit </a:t>
          </a:r>
          <a:r>
            <a:rPr lang="en-US" sz="2400" b="1" kern="1200" dirty="0" err="1" smtClean="0"/>
            <a:t>Kegiatan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Mhs</a:t>
          </a:r>
          <a:r>
            <a:rPr lang="en-US" sz="2400" b="1" kern="1200" dirty="0" smtClean="0"/>
            <a:t>)</a:t>
          </a:r>
          <a:endParaRPr lang="en-US" sz="2400" b="1" kern="1200" dirty="0"/>
        </a:p>
      </dsp:txBody>
      <dsp:txXfrm rot="-5400000">
        <a:off x="1287452" y="3609615"/>
        <a:ext cx="6200816" cy="1521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FCDA8-52FF-492F-895E-56EFA06CF9F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35BF6-DF38-4213-9828-D926C5FC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5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F65E5-88CF-4523-BC70-CFCDA523C69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4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F65E5-88CF-4523-BC70-CFCDA523C69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9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1979A-B88C-48C0-91D0-925DDC643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0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971800"/>
            <a:ext cx="8458200" cy="1143000"/>
          </a:xfrm>
        </p:spPr>
        <p:txBody>
          <a:bodyPr>
            <a:noAutofit/>
          </a:bodyPr>
          <a:lstStyle/>
          <a:p>
            <a:r>
              <a:rPr lang="en-US" sz="8800" b="1" dirty="0"/>
              <a:t>Om </a:t>
            </a:r>
            <a:r>
              <a:rPr lang="en-US" sz="8800" b="1" dirty="0" err="1"/>
              <a:t>Swastyastu</a:t>
            </a:r>
            <a:endParaRPr lang="en-US" sz="8800" b="1" dirty="0"/>
          </a:p>
        </p:txBody>
      </p:sp>
      <p:sp>
        <p:nvSpPr>
          <p:cNvPr id="4" name="Rectangle 3"/>
          <p:cNvSpPr/>
          <p:nvPr/>
        </p:nvSpPr>
        <p:spPr>
          <a:xfrm>
            <a:off x="2895600" y="4114800"/>
            <a:ext cx="7086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Mahasisya</a:t>
            </a:r>
            <a:r>
              <a:rPr lang="en-US" sz="4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Upanayana</a:t>
            </a:r>
            <a:r>
              <a:rPr lang="en-US" sz="4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Unhi</a:t>
            </a:r>
            <a:r>
              <a:rPr lang="en-US" sz="4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4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senin</a:t>
            </a:r>
            <a:r>
              <a:rPr lang="en-US" sz="4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23/8/2021</a:t>
            </a:r>
            <a:endParaRPr lang="en-US" sz="54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5" descr="Budha dau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15910"/>
            <a:ext cx="5257800" cy="2779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4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06062"/>
            <a:ext cx="8911687" cy="1236372"/>
          </a:xfrm>
        </p:spPr>
        <p:txBody>
          <a:bodyPr/>
          <a:lstStyle/>
          <a:p>
            <a:r>
              <a:rPr lang="en-US" b="1" dirty="0" err="1" smtClean="0"/>
              <a:t>Organisasi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Tata </a:t>
            </a:r>
            <a:r>
              <a:rPr lang="en-US" b="1" dirty="0" err="1" smtClean="0"/>
              <a:t>Kerja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45465"/>
            <a:ext cx="8915400" cy="4365757"/>
          </a:xfrm>
        </p:spPr>
        <p:txBody>
          <a:bodyPr/>
          <a:lstStyle/>
          <a:p>
            <a:r>
              <a:rPr lang="en-US" sz="2000" b="1" dirty="0" err="1" smtClean="0"/>
              <a:t>Unhi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merupakan</a:t>
            </a:r>
            <a:r>
              <a:rPr lang="en-US" sz="2000" b="1" dirty="0" smtClean="0"/>
              <a:t> PTS yang </a:t>
            </a:r>
            <a:r>
              <a:rPr lang="en-US" sz="2000" b="1" dirty="0" err="1" smtClean="0"/>
              <a:t>diselenggarakan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oleh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Yayasan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Pendidikan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Widya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Kerthi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Unhi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melaksanakan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tugas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fungsinya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sesuai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peraturan</a:t>
            </a:r>
            <a:r>
              <a:rPr lang="en-US" sz="2000" b="1" dirty="0" smtClean="0"/>
              <a:t> no : 02/SK/</a:t>
            </a:r>
            <a:r>
              <a:rPr lang="en-US" sz="2000" b="1" dirty="0" err="1" smtClean="0"/>
              <a:t>Ketua</a:t>
            </a:r>
            <a:r>
              <a:rPr lang="en-US" sz="2000" b="1" dirty="0" smtClean="0"/>
              <a:t> Pembina/YPWK/2017) </a:t>
            </a:r>
            <a:r>
              <a:rPr lang="en-US" sz="2000" b="1" dirty="0" err="1" smtClean="0"/>
              <a:t>memiliki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struktur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kelembagaan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Terdiri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atas</a:t>
            </a:r>
            <a:r>
              <a:rPr lang="en-US" sz="2000" b="1" dirty="0" smtClean="0"/>
              <a:t> :</a:t>
            </a:r>
          </a:p>
          <a:p>
            <a:r>
              <a:rPr lang="en-US" sz="2000" b="1" dirty="0" err="1" smtClean="0"/>
              <a:t>Senat</a:t>
            </a:r>
            <a:r>
              <a:rPr lang="en-US" sz="2000" b="1" dirty="0" smtClean="0"/>
              <a:t> : (</a:t>
            </a:r>
            <a:r>
              <a:rPr lang="en-US" sz="2000" b="1" dirty="0" err="1" smtClean="0"/>
              <a:t>menjalankan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fungsi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pertimbangan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pengawasan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akademik</a:t>
            </a:r>
            <a:r>
              <a:rPr lang="en-US" sz="2000" b="1" dirty="0" smtClean="0"/>
              <a:t>)</a:t>
            </a:r>
          </a:p>
          <a:p>
            <a:r>
              <a:rPr lang="en-US" sz="2000" b="1" dirty="0" err="1" smtClean="0"/>
              <a:t>Rektor</a:t>
            </a:r>
            <a:r>
              <a:rPr lang="en-US" sz="2000" b="1" dirty="0" smtClean="0"/>
              <a:t> : (</a:t>
            </a:r>
            <a:r>
              <a:rPr lang="en-US" sz="2000" b="1" dirty="0" err="1" smtClean="0"/>
              <a:t>menjalankan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fungsi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pengelolaan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Unhi</a:t>
            </a:r>
            <a:r>
              <a:rPr lang="en-US" sz="2000" b="1" dirty="0" smtClean="0"/>
              <a:t>)</a:t>
            </a:r>
          </a:p>
          <a:p>
            <a:r>
              <a:rPr lang="en-US" sz="2000" b="1" dirty="0" err="1" smtClean="0"/>
              <a:t>Rektor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sebagai</a:t>
            </a:r>
            <a:r>
              <a:rPr lang="en-US" sz="2000" b="1" dirty="0" smtClean="0"/>
              <a:t> organ </a:t>
            </a:r>
            <a:r>
              <a:rPr lang="en-US" sz="2000" b="1" dirty="0" err="1" smtClean="0"/>
              <a:t>pengelola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terdiri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atas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Wakil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Rektor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Fakultas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pasca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sarjana</a:t>
            </a:r>
            <a:r>
              <a:rPr lang="en-US" sz="2000" b="1" dirty="0" smtClean="0"/>
              <a:t>, LPPM, LPMU, Biro, Unit </a:t>
            </a:r>
            <a:r>
              <a:rPr lang="en-US" sz="2000" b="1" dirty="0" err="1" smtClean="0"/>
              <a:t>Pelaksana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Teknis</a:t>
            </a:r>
            <a:r>
              <a:rPr lang="en-US" sz="2000" b="1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4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09490"/>
          </a:xfrm>
        </p:spPr>
        <p:txBody>
          <a:bodyPr>
            <a:normAutofit fontScale="90000"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</a:rPr>
              <a:t>Seluruh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layanan</a:t>
            </a:r>
            <a:r>
              <a:rPr lang="en-US" dirty="0" smtClean="0"/>
              <a:t>: </a:t>
            </a:r>
            <a:r>
              <a:rPr lang="en-US" dirty="0" err="1" smtClean="0"/>
              <a:t>Akademik</a:t>
            </a:r>
            <a:r>
              <a:rPr lang="en-US" dirty="0" smtClean="0"/>
              <a:t>, </a:t>
            </a:r>
            <a:r>
              <a:rPr lang="en-US" dirty="0" err="1"/>
              <a:t>A</a:t>
            </a:r>
            <a:r>
              <a:rPr lang="en-US" dirty="0" err="1" smtClean="0"/>
              <a:t>dm</a:t>
            </a:r>
            <a:r>
              <a:rPr lang="en-US" dirty="0" smtClean="0"/>
              <a:t> Keu,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Kemahasiswaan</a:t>
            </a:r>
            <a:r>
              <a:rPr lang="en-US" dirty="0" smtClean="0"/>
              <a:t>),</a:t>
            </a:r>
            <a:r>
              <a:rPr lang="en-US" sz="2700" b="1" dirty="0" err="1" smtClean="0">
                <a:solidFill>
                  <a:srgbClr val="00B050"/>
                </a:solidFill>
              </a:rPr>
              <a:t>terintegrasi</a:t>
            </a:r>
            <a:r>
              <a:rPr lang="en-US" sz="2700" b="1" dirty="0" smtClean="0">
                <a:solidFill>
                  <a:srgbClr val="00B050"/>
                </a:solidFill>
              </a:rPr>
              <a:t> </a:t>
            </a:r>
            <a:r>
              <a:rPr lang="en-US" sz="2700" b="1" dirty="0" err="1" smtClean="0">
                <a:solidFill>
                  <a:srgbClr val="00B050"/>
                </a:solidFill>
              </a:rPr>
              <a:t>dalam</a:t>
            </a:r>
            <a:r>
              <a:rPr lang="en-US" sz="2700" b="1" dirty="0" smtClean="0">
                <a:solidFill>
                  <a:srgbClr val="00B050"/>
                </a:solidFill>
              </a:rPr>
              <a:t> </a:t>
            </a:r>
            <a:r>
              <a:rPr lang="en-US" sz="2700" b="1" dirty="0" err="1" smtClean="0">
                <a:solidFill>
                  <a:srgbClr val="00B050"/>
                </a:solidFill>
              </a:rPr>
              <a:t>sebuah</a:t>
            </a:r>
            <a:r>
              <a:rPr lang="en-US" sz="2700" b="1" dirty="0" smtClean="0">
                <a:solidFill>
                  <a:srgbClr val="00B050"/>
                </a:solidFill>
              </a:rPr>
              <a:t> system </a:t>
            </a:r>
            <a:r>
              <a:rPr lang="en-US" sz="2700" b="1" dirty="0" err="1" smtClean="0">
                <a:solidFill>
                  <a:srgbClr val="00B050"/>
                </a:solidFill>
              </a:rPr>
              <a:t>informasi</a:t>
            </a:r>
            <a:r>
              <a:rPr lang="en-US" sz="2700" b="1" dirty="0" smtClean="0">
                <a:solidFill>
                  <a:srgbClr val="00B050"/>
                </a:solidFill>
              </a:rPr>
              <a:t> </a:t>
            </a:r>
            <a:r>
              <a:rPr lang="en-US" sz="2700" b="1" dirty="0" err="1" smtClean="0">
                <a:solidFill>
                  <a:srgbClr val="00B050"/>
                </a:solidFill>
              </a:rPr>
              <a:t>Universitas</a:t>
            </a:r>
            <a:r>
              <a:rPr lang="en-US" sz="2700" b="1" dirty="0" smtClean="0">
                <a:solidFill>
                  <a:srgbClr val="00B050"/>
                </a:solidFill>
              </a:rPr>
              <a:t> (</a:t>
            </a:r>
            <a:r>
              <a:rPr lang="en-US" sz="2700" b="1" dirty="0" err="1" smtClean="0">
                <a:solidFill>
                  <a:srgbClr val="00B050"/>
                </a:solidFill>
              </a:rPr>
              <a:t>Sruti</a:t>
            </a:r>
            <a:r>
              <a:rPr lang="en-US" sz="2700" b="1" dirty="0" smtClean="0">
                <a:solidFill>
                  <a:srgbClr val="00B050"/>
                </a:solidFill>
              </a:rPr>
              <a:t>)</a:t>
            </a:r>
            <a:endParaRPr lang="en-US" sz="27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31594"/>
          </a:xfrm>
        </p:spPr>
        <p:txBody>
          <a:bodyPr/>
          <a:lstStyle/>
          <a:p>
            <a:r>
              <a:rPr lang="en-US" sz="2000" b="1" dirty="0" err="1" smtClean="0"/>
              <a:t>Menawarkan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kekuatan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integrasi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fleksibelitas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kemudahan</a:t>
            </a:r>
            <a:endParaRPr lang="en-US" sz="2000" b="1" dirty="0" smtClean="0"/>
          </a:p>
          <a:p>
            <a:r>
              <a:rPr lang="en-US" sz="2000" b="1" dirty="0" err="1" smtClean="0"/>
              <a:t>Membawa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misi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menata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memperkuat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kelola</a:t>
            </a:r>
            <a:r>
              <a:rPr lang="en-US" sz="2000" b="1" dirty="0"/>
              <a:t> </a:t>
            </a:r>
            <a:r>
              <a:rPr lang="en-US" sz="2000" b="1" dirty="0" err="1" smtClean="0"/>
              <a:t>universtas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pendukung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utama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penerapan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isu-isu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transparansi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akuntabilitas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pengelolaan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universitas</a:t>
            </a:r>
            <a:r>
              <a:rPr lang="en-US" sz="2000" b="1" dirty="0" smtClean="0"/>
              <a:t>)</a:t>
            </a:r>
          </a:p>
          <a:p>
            <a:r>
              <a:rPr lang="en-US" sz="2000" b="1" dirty="0" err="1" smtClean="0"/>
              <a:t>Memperkokoh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pondasi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universitas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mewujudkan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pelayanan</a:t>
            </a:r>
            <a:r>
              <a:rPr lang="en-US" sz="2000" b="1" dirty="0" smtClean="0"/>
              <a:t> professional, </a:t>
            </a:r>
            <a:r>
              <a:rPr lang="en-US" sz="2000" b="1" dirty="0" err="1" smtClean="0"/>
              <a:t>bermartabat</a:t>
            </a:r>
            <a:r>
              <a:rPr lang="en-US" sz="2000" b="1" dirty="0" smtClean="0"/>
              <a:t>, optimal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modern)</a:t>
            </a:r>
          </a:p>
          <a:p>
            <a:r>
              <a:rPr lang="en-US" sz="2000" b="1" dirty="0" err="1" smtClean="0"/>
              <a:t>Sistem</a:t>
            </a:r>
            <a:r>
              <a:rPr lang="en-US" sz="2000" b="1" dirty="0" smtClean="0"/>
              <a:t> </a:t>
            </a:r>
            <a:r>
              <a:rPr lang="en-US" sz="2000" b="1" dirty="0"/>
              <a:t>S</a:t>
            </a:r>
            <a:r>
              <a:rPr lang="en-US" sz="2000" b="1" dirty="0" smtClean="0"/>
              <a:t>ingle Sign </a:t>
            </a:r>
            <a:r>
              <a:rPr lang="en-US" sz="2000" b="1" dirty="0"/>
              <a:t>O</a:t>
            </a:r>
            <a:r>
              <a:rPr lang="en-US" sz="2000" b="1" dirty="0" smtClean="0"/>
              <a:t>n (SSO)</a:t>
            </a:r>
          </a:p>
          <a:p>
            <a:r>
              <a:rPr lang="en-US" sz="2000" b="1" dirty="0" err="1" smtClean="0"/>
              <a:t>Kontrol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Akses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Terpusat</a:t>
            </a:r>
            <a:endParaRPr lang="en-US" sz="2000" b="1" dirty="0" smtClean="0"/>
          </a:p>
          <a:p>
            <a:r>
              <a:rPr lang="en-US" sz="2000" b="1" dirty="0" err="1" smtClean="0"/>
              <a:t>Tersedia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akses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melalui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Aplikasi</a:t>
            </a:r>
            <a:r>
              <a:rPr lang="en-US" sz="2000" b="1" dirty="0" smtClean="0"/>
              <a:t> Android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99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195" y="624110"/>
            <a:ext cx="9994006" cy="1269084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Fitur</a:t>
            </a:r>
            <a:r>
              <a:rPr lang="en-US" b="1" dirty="0" smtClean="0"/>
              <a:t> (</a:t>
            </a:r>
            <a:r>
              <a:rPr lang="en-US" b="1" dirty="0" err="1" smtClean="0"/>
              <a:t>Sruti</a:t>
            </a:r>
            <a:r>
              <a:rPr lang="en-US" b="1" dirty="0" smtClean="0"/>
              <a:t>):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>
                <a:solidFill>
                  <a:srgbClr val="7030A0"/>
                </a:solidFill>
              </a:rPr>
              <a:t>1. </a:t>
            </a:r>
            <a:r>
              <a:rPr lang="en-US" sz="3100" b="1" dirty="0" err="1">
                <a:solidFill>
                  <a:srgbClr val="7030A0"/>
                </a:solidFill>
              </a:rPr>
              <a:t>Sistem</a:t>
            </a:r>
            <a:r>
              <a:rPr lang="en-US" sz="3100" b="1" dirty="0">
                <a:solidFill>
                  <a:srgbClr val="7030A0"/>
                </a:solidFill>
              </a:rPr>
              <a:t> </a:t>
            </a:r>
            <a:r>
              <a:rPr lang="en-US" sz="3100" b="1" dirty="0" err="1">
                <a:solidFill>
                  <a:srgbClr val="7030A0"/>
                </a:solidFill>
              </a:rPr>
              <a:t>Informasi</a:t>
            </a:r>
            <a:r>
              <a:rPr lang="en-US" sz="3100" b="1" dirty="0">
                <a:solidFill>
                  <a:srgbClr val="7030A0"/>
                </a:solidFill>
              </a:rPr>
              <a:t> </a:t>
            </a:r>
            <a:r>
              <a:rPr lang="en-US" sz="3100" b="1" dirty="0" err="1">
                <a:solidFill>
                  <a:srgbClr val="7030A0"/>
                </a:solidFill>
              </a:rPr>
              <a:t>Manajemen</a:t>
            </a:r>
            <a:r>
              <a:rPr lang="en-US" sz="3100" b="1" dirty="0">
                <a:solidFill>
                  <a:srgbClr val="7030A0"/>
                </a:solidFill>
              </a:rPr>
              <a:t> Web </a:t>
            </a:r>
            <a:r>
              <a:rPr lang="en-US" sz="3100" b="1" dirty="0" err="1">
                <a:solidFill>
                  <a:srgbClr val="7030A0"/>
                </a:solidFill>
              </a:rPr>
              <a:t>Unhi</a:t>
            </a:r>
            <a:r>
              <a:rPr lang="en-US" sz="3100" b="1" dirty="0">
                <a:solidFill>
                  <a:srgbClr val="7030A0"/>
                </a:solidFill>
              </a:rPr>
              <a:t> (</a:t>
            </a:r>
            <a:r>
              <a:rPr lang="en-US" sz="3100" b="1" dirty="0" err="1">
                <a:solidFill>
                  <a:srgbClr val="7030A0"/>
                </a:solidFill>
              </a:rPr>
              <a:t>Samaweda</a:t>
            </a:r>
            <a:r>
              <a:rPr lang="en-US" sz="3100" b="1" dirty="0">
                <a:solidFill>
                  <a:srgbClr val="7030A0"/>
                </a:solidFill>
              </a:rPr>
              <a:t>)</a:t>
            </a:r>
            <a:r>
              <a:rPr lang="en-US" sz="3100" b="1" dirty="0"/>
              <a:t/>
            </a:r>
            <a:br>
              <a:rPr lang="en-US" sz="3100" b="1" dirty="0"/>
            </a:b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3195" y="1772991"/>
            <a:ext cx="9611417" cy="39065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Slider tab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Agenda </a:t>
            </a:r>
            <a:r>
              <a:rPr lang="en-US" sz="2400" b="1" dirty="0" err="1" smtClean="0">
                <a:solidFill>
                  <a:schemeClr val="tx1"/>
                </a:solidFill>
              </a:rPr>
              <a:t>Unhi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Pengumuman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Berita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Artikel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Galeri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foto</a:t>
            </a:r>
            <a:r>
              <a:rPr lang="en-US" sz="2400" b="1" dirty="0" smtClean="0">
                <a:solidFill>
                  <a:schemeClr val="tx1"/>
                </a:solidFill>
              </a:rPr>
              <a:t>, video</a:t>
            </a: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dll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16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529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2.Sistem </a:t>
            </a:r>
            <a:r>
              <a:rPr lang="en-US" sz="2800" b="1" dirty="0" err="1" smtClean="0">
                <a:solidFill>
                  <a:srgbClr val="7030A0"/>
                </a:solidFill>
              </a:rPr>
              <a:t>Manajemen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Registrasi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Terintegrasi</a:t>
            </a:r>
            <a:r>
              <a:rPr lang="en-US" sz="2800" b="1" dirty="0" smtClean="0">
                <a:solidFill>
                  <a:srgbClr val="7030A0"/>
                </a:solidFill>
              </a:rPr>
              <a:t> (</a:t>
            </a:r>
            <a:r>
              <a:rPr lang="en-US" sz="2800" b="1" dirty="0" err="1" smtClean="0">
                <a:solidFill>
                  <a:srgbClr val="7030A0"/>
                </a:solidFill>
              </a:rPr>
              <a:t>Smrti</a:t>
            </a:r>
            <a:r>
              <a:rPr lang="en-US" sz="2800" b="1" dirty="0" smtClean="0">
                <a:solidFill>
                  <a:srgbClr val="7030A0"/>
                </a:solidFill>
              </a:rPr>
              <a:t>)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06828"/>
            <a:ext cx="8915400" cy="4404394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Pendaftaran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calon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mahasiswa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baru</a:t>
            </a:r>
            <a:endParaRPr lang="en-US" sz="2400" b="1" dirty="0" smtClean="0"/>
          </a:p>
          <a:p>
            <a:r>
              <a:rPr lang="en-US" sz="2400" b="1" dirty="0" err="1" smtClean="0"/>
              <a:t>Dukungan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pembagian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kelas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proses </a:t>
            </a:r>
            <a:r>
              <a:rPr lang="en-US" sz="2400" b="1" dirty="0" err="1" smtClean="0"/>
              <a:t>seleksi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mahasiswa</a:t>
            </a:r>
            <a:endParaRPr lang="en-US" sz="2400" b="1" dirty="0" smtClean="0"/>
          </a:p>
          <a:p>
            <a:r>
              <a:rPr lang="en-US" sz="2400" b="1" dirty="0" err="1" smtClean="0"/>
              <a:t>Nomor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induk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mahasiswa</a:t>
            </a:r>
            <a:r>
              <a:rPr lang="en-US" sz="2400" b="1" dirty="0" smtClean="0"/>
              <a:t> (NIM) generator</a:t>
            </a:r>
          </a:p>
          <a:p>
            <a:r>
              <a:rPr lang="en-US" sz="2400" b="1" dirty="0" err="1" smtClean="0"/>
              <a:t>Terintegrasi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dgn</a:t>
            </a:r>
            <a:r>
              <a:rPr lang="en-US" sz="2400" b="1" dirty="0" smtClean="0"/>
              <a:t> system </a:t>
            </a:r>
            <a:r>
              <a:rPr lang="en-US" sz="2400" b="1" dirty="0" err="1" smtClean="0"/>
              <a:t>pembayaran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system </a:t>
            </a:r>
            <a:r>
              <a:rPr lang="en-US" sz="2400" b="1" dirty="0" err="1" smtClean="0"/>
              <a:t>akademik</a:t>
            </a:r>
            <a:endParaRPr lang="en-US" sz="2400" b="1" dirty="0" smtClean="0"/>
          </a:p>
          <a:p>
            <a:r>
              <a:rPr lang="en-US" sz="2400" b="1" dirty="0" err="1" smtClean="0"/>
              <a:t>dll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95615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3.Aplikasi </a:t>
            </a:r>
            <a:r>
              <a:rPr lang="en-US" b="1" dirty="0" err="1" smtClean="0">
                <a:solidFill>
                  <a:srgbClr val="7030A0"/>
                </a:solidFill>
              </a:rPr>
              <a:t>terintegrasi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Manajemen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Akademik</a:t>
            </a:r>
            <a:r>
              <a:rPr lang="en-US" b="1" dirty="0" smtClean="0">
                <a:solidFill>
                  <a:srgbClr val="7030A0"/>
                </a:solidFill>
              </a:rPr>
              <a:t> (</a:t>
            </a:r>
            <a:r>
              <a:rPr lang="en-US" b="1" dirty="0" err="1" smtClean="0">
                <a:solidFill>
                  <a:srgbClr val="7030A0"/>
                </a:solidFill>
              </a:rPr>
              <a:t>Astamanik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Manajemen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kurikulum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Registrasi</a:t>
            </a:r>
            <a:r>
              <a:rPr lang="en-US" sz="2400" b="1" dirty="0" smtClean="0">
                <a:solidFill>
                  <a:schemeClr val="tx1"/>
                </a:solidFill>
              </a:rPr>
              <a:t> KRS on-line</a:t>
            </a: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Sistem</a:t>
            </a:r>
            <a:r>
              <a:rPr lang="en-US" sz="2400" b="1" dirty="0" smtClean="0">
                <a:solidFill>
                  <a:schemeClr val="tx1"/>
                </a:solidFill>
              </a:rPr>
              <a:t> chatting/</a:t>
            </a:r>
            <a:r>
              <a:rPr lang="en-US" sz="2400" b="1" dirty="0" err="1" smtClean="0">
                <a:solidFill>
                  <a:schemeClr val="tx1"/>
                </a:solidFill>
              </a:rPr>
              <a:t>percakapan</a:t>
            </a:r>
            <a:r>
              <a:rPr lang="en-US" sz="2400" b="1" dirty="0" smtClean="0">
                <a:solidFill>
                  <a:schemeClr val="tx1"/>
                </a:solidFill>
              </a:rPr>
              <a:t> daring</a:t>
            </a: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Manajemen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perkuliahan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ujian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Mutasi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Mahasiswa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Terintegrasi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dengan</a:t>
            </a:r>
            <a:r>
              <a:rPr lang="en-US" sz="2400" b="1" dirty="0" smtClean="0">
                <a:solidFill>
                  <a:schemeClr val="tx1"/>
                </a:solidFill>
              </a:rPr>
              <a:t> feeder </a:t>
            </a:r>
            <a:r>
              <a:rPr lang="en-US" sz="2400" b="1" dirty="0" err="1" smtClean="0">
                <a:solidFill>
                  <a:schemeClr val="tx1"/>
                </a:solidFill>
              </a:rPr>
              <a:t>dikti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21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4.Aplikasi </a:t>
            </a:r>
            <a:r>
              <a:rPr lang="en-US" b="1" dirty="0" err="1" smtClean="0">
                <a:solidFill>
                  <a:srgbClr val="7030A0"/>
                </a:solidFill>
              </a:rPr>
              <a:t>Terintegrasi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bayar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Uang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Kuliah</a:t>
            </a:r>
            <a:r>
              <a:rPr lang="en-US" b="1" dirty="0" smtClean="0">
                <a:solidFill>
                  <a:srgbClr val="7030A0"/>
                </a:solidFill>
              </a:rPr>
              <a:t> (</a:t>
            </a:r>
            <a:r>
              <a:rPr lang="en-US" b="1" dirty="0" err="1" smtClean="0">
                <a:solidFill>
                  <a:srgbClr val="7030A0"/>
                </a:solidFill>
              </a:rPr>
              <a:t>Astabayu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Mode </a:t>
            </a:r>
            <a:r>
              <a:rPr lang="en-US" sz="2400" b="1" dirty="0" err="1" smtClean="0">
                <a:solidFill>
                  <a:schemeClr val="tx1"/>
                </a:solidFill>
              </a:rPr>
              <a:t>pembayaran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otomatis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Pembuatan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tagihan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pembayaran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dinamis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Terintegrasi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dengan</a:t>
            </a:r>
            <a:r>
              <a:rPr lang="en-US" sz="2400" b="1" dirty="0" smtClean="0">
                <a:solidFill>
                  <a:schemeClr val="tx1"/>
                </a:solidFill>
              </a:rPr>
              <a:t> System </a:t>
            </a:r>
            <a:r>
              <a:rPr lang="en-US" sz="2400" b="1" dirty="0" err="1" smtClean="0">
                <a:solidFill>
                  <a:schemeClr val="tx1"/>
                </a:solidFill>
              </a:rPr>
              <a:t>Akademik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Sistem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Wisuda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Booking online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41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5.Aplikasi </a:t>
            </a:r>
            <a:r>
              <a:rPr lang="en-US" b="1" dirty="0" err="1" smtClean="0">
                <a:solidFill>
                  <a:srgbClr val="7030A0"/>
                </a:solidFill>
              </a:rPr>
              <a:t>Terintegrasi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Perpustakaan</a:t>
            </a:r>
            <a:r>
              <a:rPr lang="en-US" b="1" dirty="0" smtClean="0">
                <a:solidFill>
                  <a:srgbClr val="7030A0"/>
                </a:solidFill>
              </a:rPr>
              <a:t> online (</a:t>
            </a:r>
            <a:r>
              <a:rPr lang="en-US" b="1" dirty="0" err="1" smtClean="0">
                <a:solidFill>
                  <a:srgbClr val="7030A0"/>
                </a:solidFill>
              </a:rPr>
              <a:t>Astakali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Manajemen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koleksi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perpustakaan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tugas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akhir</a:t>
            </a:r>
            <a:endParaRPr lang="en-US" sz="2400" b="1" dirty="0" smtClean="0"/>
          </a:p>
          <a:p>
            <a:r>
              <a:rPr lang="en-US" sz="2400" b="1" dirty="0" err="1" smtClean="0"/>
              <a:t>Ruang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baca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terintegrasi</a:t>
            </a:r>
            <a:endParaRPr lang="en-US" sz="2400" b="1" dirty="0" smtClean="0"/>
          </a:p>
          <a:p>
            <a:r>
              <a:rPr lang="en-US" sz="2400" b="1" dirty="0" err="1" smtClean="0"/>
              <a:t>Terintegrasi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Sistem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Akademik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Sistem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Wisuda</a:t>
            </a:r>
            <a:endParaRPr lang="en-US" sz="2400" b="1" dirty="0" smtClean="0"/>
          </a:p>
          <a:p>
            <a:r>
              <a:rPr lang="en-US" sz="2400" b="1" dirty="0" smtClean="0"/>
              <a:t>Booking online</a:t>
            </a:r>
          </a:p>
          <a:p>
            <a:r>
              <a:rPr lang="en-US" sz="2400" b="1" dirty="0" smtClean="0"/>
              <a:t>Reporting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20847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6.Aplikasi </a:t>
            </a:r>
            <a:r>
              <a:rPr lang="en-US" b="1" dirty="0" err="1" smtClean="0">
                <a:solidFill>
                  <a:srgbClr val="7030A0"/>
                </a:solidFill>
              </a:rPr>
              <a:t>Wisuda</a:t>
            </a:r>
            <a:r>
              <a:rPr lang="en-US" b="1" dirty="0" smtClean="0">
                <a:solidFill>
                  <a:srgbClr val="7030A0"/>
                </a:solidFill>
              </a:rPr>
              <a:t> Online (</a:t>
            </a:r>
            <a:r>
              <a:rPr lang="en-US" b="1" dirty="0" err="1" smtClean="0">
                <a:solidFill>
                  <a:srgbClr val="7030A0"/>
                </a:solidFill>
              </a:rPr>
              <a:t>Aswin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Pendaftaran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wisida</a:t>
            </a:r>
            <a:r>
              <a:rPr lang="en-US" sz="2400" b="1" dirty="0" smtClean="0">
                <a:solidFill>
                  <a:schemeClr val="tx1"/>
                </a:solidFill>
              </a:rPr>
              <a:t> online</a:t>
            </a: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Terintegrasi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dengan</a:t>
            </a:r>
            <a:r>
              <a:rPr lang="en-US" sz="2400" b="1" dirty="0" smtClean="0">
                <a:solidFill>
                  <a:schemeClr val="tx1"/>
                </a:solidFill>
              </a:rPr>
              <a:t> system </a:t>
            </a:r>
            <a:r>
              <a:rPr lang="en-US" sz="2400" b="1" dirty="0" err="1" smtClean="0">
                <a:solidFill>
                  <a:schemeClr val="tx1"/>
                </a:solidFill>
              </a:rPr>
              <a:t>akademik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dan</a:t>
            </a:r>
            <a:r>
              <a:rPr lang="en-US" sz="2400" b="1" dirty="0" smtClean="0">
                <a:solidFill>
                  <a:schemeClr val="tx1"/>
                </a:solidFill>
              </a:rPr>
              <a:t> system </a:t>
            </a:r>
            <a:r>
              <a:rPr lang="en-US" sz="2400" b="1" dirty="0" err="1" smtClean="0">
                <a:solidFill>
                  <a:schemeClr val="tx1"/>
                </a:solidFill>
              </a:rPr>
              <a:t>pembayaran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dan</a:t>
            </a:r>
            <a:r>
              <a:rPr lang="en-US" sz="2400" b="1" dirty="0" smtClean="0">
                <a:solidFill>
                  <a:schemeClr val="tx1"/>
                </a:solidFill>
              </a:rPr>
              <a:t> system </a:t>
            </a:r>
            <a:r>
              <a:rPr lang="en-US" sz="2400" b="1" dirty="0" err="1" smtClean="0">
                <a:solidFill>
                  <a:schemeClr val="tx1"/>
                </a:solidFill>
              </a:rPr>
              <a:t>perpustakaan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Persyaratan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dinamis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untuk</a:t>
            </a:r>
            <a:r>
              <a:rPr lang="en-US" sz="2400" b="1" dirty="0" smtClean="0">
                <a:solidFill>
                  <a:schemeClr val="tx1"/>
                </a:solidFill>
              </a:rPr>
              <a:t> level program </a:t>
            </a:r>
            <a:r>
              <a:rPr lang="en-US" sz="2400" b="1" dirty="0" err="1" smtClean="0">
                <a:solidFill>
                  <a:schemeClr val="tx1"/>
                </a:solidFill>
              </a:rPr>
              <a:t>studi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fakultas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universitas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reporting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07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7.Sruti Mobile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48496"/>
            <a:ext cx="8915400" cy="4262726"/>
          </a:xfrm>
        </p:spPr>
        <p:txBody>
          <a:bodyPr>
            <a:normAutofit/>
          </a:bodyPr>
          <a:lstStyle/>
          <a:p>
            <a:r>
              <a:rPr lang="en-US" sz="2000" b="1" dirty="0" err="1" smtClean="0"/>
              <a:t>Dosen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Validasi</a:t>
            </a:r>
            <a:r>
              <a:rPr lang="en-US" sz="2000" b="1" dirty="0" smtClean="0"/>
              <a:t> KRS </a:t>
            </a:r>
            <a:r>
              <a:rPr lang="en-US" sz="2000" b="1" dirty="0" err="1" smtClean="0"/>
              <a:t>mahasiswa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cepat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efisien</a:t>
            </a:r>
            <a:r>
              <a:rPr lang="en-US" sz="2000" b="1" dirty="0" smtClean="0"/>
              <a:t>, input </a:t>
            </a:r>
            <a:r>
              <a:rPr lang="en-US" sz="2000" b="1" dirty="0" err="1" smtClean="0"/>
              <a:t>nilai</a:t>
            </a:r>
            <a:r>
              <a:rPr lang="en-US" sz="2000" b="1" dirty="0" smtClean="0"/>
              <a:t> Mata </a:t>
            </a:r>
            <a:r>
              <a:rPr lang="en-US" sz="2000" b="1" dirty="0" err="1" smtClean="0"/>
              <a:t>Kuliah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bimbingan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akademik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melalui</a:t>
            </a:r>
            <a:r>
              <a:rPr lang="en-US" sz="2000" b="1" dirty="0" smtClean="0"/>
              <a:t> chatting)</a:t>
            </a:r>
          </a:p>
          <a:p>
            <a:pPr marL="0" indent="0">
              <a:buNone/>
            </a:pPr>
            <a:endParaRPr lang="en-US" sz="2000" b="1" dirty="0" smtClean="0"/>
          </a:p>
          <a:p>
            <a:r>
              <a:rPr lang="en-US" sz="2000" b="1" dirty="0" err="1" smtClean="0"/>
              <a:t>Mahasiswa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registrasi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mhs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astamanik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astabayu</a:t>
            </a:r>
            <a:r>
              <a:rPr lang="en-US" sz="2000" b="1" dirty="0" smtClean="0"/>
              <a:t>, chatting PA, KRS Online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lihat</a:t>
            </a:r>
            <a:r>
              <a:rPr lang="en-US" sz="2000" b="1" dirty="0" smtClean="0"/>
              <a:t> KHS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lebih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mudah</a:t>
            </a:r>
            <a:r>
              <a:rPr lang="en-US" sz="20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0623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3840" y="152401"/>
            <a:ext cx="8728807" cy="1143001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Tambahan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err="1" smtClean="0">
                <a:solidFill>
                  <a:srgbClr val="0070C0"/>
                </a:solidFill>
              </a:rPr>
              <a:t>Persiapan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Penyesuaian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Diri</a:t>
            </a:r>
            <a:r>
              <a:rPr lang="en-US" b="1" dirty="0" smtClean="0">
                <a:solidFill>
                  <a:srgbClr val="0070C0"/>
                </a:solidFill>
              </a:rPr>
              <a:t> di PT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447802"/>
            <a:ext cx="4191000" cy="53339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 </a:t>
            </a:r>
            <a:r>
              <a:rPr lang="en-US" sz="2600" b="1" dirty="0">
                <a:solidFill>
                  <a:srgbClr val="7030A0"/>
                </a:solidFill>
              </a:rPr>
              <a:t>a) Cara </a:t>
            </a:r>
            <a:r>
              <a:rPr lang="en-US" sz="2600" b="1" dirty="0" err="1">
                <a:solidFill>
                  <a:srgbClr val="7030A0"/>
                </a:solidFill>
              </a:rPr>
              <a:t>belajar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efektif</a:t>
            </a:r>
            <a:r>
              <a:rPr lang="en-US" sz="2600" b="1" dirty="0">
                <a:solidFill>
                  <a:srgbClr val="7030A0"/>
                </a:solidFill>
              </a:rPr>
              <a:t> ( 3R)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505075"/>
            <a:ext cx="3962400" cy="435292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400" dirty="0"/>
              <a:t>Read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/>
              <a:t>Record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/>
              <a:t>Recite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3150" y="1295402"/>
            <a:ext cx="4438650" cy="6857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b) </a:t>
            </a:r>
            <a:r>
              <a:rPr lang="en-US" b="1" dirty="0" err="1">
                <a:solidFill>
                  <a:srgbClr val="7030A0"/>
                </a:solidFill>
              </a:rPr>
              <a:t>Manajemen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Waktu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3150" y="2286000"/>
            <a:ext cx="4438650" cy="48006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b="1" dirty="0" err="1"/>
              <a:t>Membuat</a:t>
            </a:r>
            <a:r>
              <a:rPr lang="en-US" sz="2400" b="1" dirty="0"/>
              <a:t> </a:t>
            </a:r>
            <a:r>
              <a:rPr lang="en-US" sz="2400" b="1" dirty="0" err="1"/>
              <a:t>daftar</a:t>
            </a:r>
            <a:r>
              <a:rPr lang="en-US" sz="2400" b="1" dirty="0"/>
              <a:t> (agenda)</a:t>
            </a:r>
          </a:p>
          <a:p>
            <a:r>
              <a:rPr lang="en-US" sz="2400" b="1" dirty="0" err="1"/>
              <a:t>Mengatur</a:t>
            </a:r>
            <a:r>
              <a:rPr lang="en-US" sz="2400" b="1" dirty="0"/>
              <a:t> </a:t>
            </a:r>
            <a:r>
              <a:rPr lang="en-US" sz="2400" b="1" dirty="0" err="1"/>
              <a:t>Prioritas</a:t>
            </a:r>
            <a:endParaRPr lang="en-US" sz="2400" b="1" dirty="0"/>
          </a:p>
          <a:p>
            <a:r>
              <a:rPr lang="en-US" sz="2400" b="1" dirty="0" err="1"/>
              <a:t>Belajar</a:t>
            </a:r>
            <a:r>
              <a:rPr lang="en-US" sz="2400" b="1" dirty="0"/>
              <a:t> </a:t>
            </a:r>
            <a:r>
              <a:rPr lang="en-US" sz="2400" b="1" dirty="0" err="1"/>
              <a:t>mengenali</a:t>
            </a:r>
            <a:r>
              <a:rPr lang="en-US" sz="2400" b="1" dirty="0"/>
              <a:t> </a:t>
            </a:r>
            <a:r>
              <a:rPr lang="en-US" sz="2400" b="1" dirty="0" err="1"/>
              <a:t>waktu</a:t>
            </a:r>
            <a:r>
              <a:rPr lang="en-US" sz="2400" b="1" dirty="0"/>
              <a:t> </a:t>
            </a:r>
            <a:r>
              <a:rPr lang="en-US" sz="2400" b="1" dirty="0" err="1"/>
              <a:t>produktif</a:t>
            </a:r>
            <a:endParaRPr lang="en-US" sz="2400" b="1" dirty="0"/>
          </a:p>
          <a:p>
            <a:r>
              <a:rPr lang="en-US" sz="2400" b="1" dirty="0" err="1"/>
              <a:t>Jangan</a:t>
            </a:r>
            <a:r>
              <a:rPr lang="en-US" sz="2400" b="1" dirty="0"/>
              <a:t> </a:t>
            </a:r>
            <a:r>
              <a:rPr lang="en-US" sz="2400" b="1" dirty="0" err="1"/>
              <a:t>menunda</a:t>
            </a:r>
            <a:r>
              <a:rPr lang="en-US" sz="2400" b="1" dirty="0"/>
              <a:t> </a:t>
            </a:r>
            <a:r>
              <a:rPr lang="en-US" sz="2400" b="1" dirty="0" err="1"/>
              <a:t>nunda</a:t>
            </a:r>
            <a:r>
              <a:rPr lang="en-US" sz="2400" b="1" dirty="0"/>
              <a:t> </a:t>
            </a:r>
            <a:r>
              <a:rPr lang="en-US" sz="2400" b="1" dirty="0" err="1"/>
              <a:t>waktu</a:t>
            </a:r>
            <a:endParaRPr lang="en-US" sz="2400" b="1" dirty="0"/>
          </a:p>
          <a:p>
            <a:r>
              <a:rPr lang="en-US" sz="2400" b="1" dirty="0" err="1"/>
              <a:t>Fokus</a:t>
            </a:r>
            <a:r>
              <a:rPr lang="en-US" sz="2400" b="1" dirty="0"/>
              <a:t> </a:t>
            </a:r>
            <a:r>
              <a:rPr lang="en-US" sz="2400" b="1" dirty="0" err="1"/>
              <a:t>terhadap</a:t>
            </a:r>
            <a:r>
              <a:rPr lang="en-US" sz="2400" b="1" dirty="0"/>
              <a:t> </a:t>
            </a:r>
            <a:r>
              <a:rPr lang="en-US" sz="2400" b="1" dirty="0" err="1"/>
              <a:t>apa</a:t>
            </a:r>
            <a:r>
              <a:rPr lang="en-US" sz="2400" b="1" dirty="0"/>
              <a:t> yang </a:t>
            </a:r>
            <a:r>
              <a:rPr lang="en-US" sz="2400" b="1" dirty="0" err="1"/>
              <a:t>menjadi</a:t>
            </a:r>
            <a:r>
              <a:rPr lang="en-US" sz="2400" b="1" dirty="0"/>
              <a:t> </a:t>
            </a:r>
            <a:r>
              <a:rPr lang="en-US" sz="2400" b="1" dirty="0" err="1"/>
              <a:t>prioritas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daftar</a:t>
            </a:r>
            <a:r>
              <a:rPr lang="en-US" sz="2400" b="1" dirty="0"/>
              <a:t> agenda</a:t>
            </a:r>
          </a:p>
          <a:p>
            <a:r>
              <a:rPr lang="en-US" sz="2400" b="1" dirty="0" err="1"/>
              <a:t>Abaikan</a:t>
            </a:r>
            <a:r>
              <a:rPr lang="en-US" sz="2400" b="1" dirty="0"/>
              <a:t> </a:t>
            </a:r>
            <a:r>
              <a:rPr lang="en-US" sz="2400" b="1" dirty="0" err="1"/>
              <a:t>gangguan</a:t>
            </a:r>
            <a:r>
              <a:rPr lang="en-US" sz="2400" b="1" dirty="0"/>
              <a:t> yang </a:t>
            </a:r>
            <a:r>
              <a:rPr lang="en-US" sz="2400" b="1" dirty="0" err="1"/>
              <a:t>ada</a:t>
            </a:r>
            <a:r>
              <a:rPr lang="en-US" sz="2400" b="1" dirty="0"/>
              <a:t> </a:t>
            </a:r>
            <a:r>
              <a:rPr lang="en-US" sz="2400" b="1" dirty="0" err="1"/>
              <a:t>disekitarmu</a:t>
            </a:r>
            <a:endParaRPr lang="en-US" sz="2400" b="1" dirty="0"/>
          </a:p>
          <a:p>
            <a:r>
              <a:rPr lang="en-US" sz="2400" b="1" dirty="0" err="1"/>
              <a:t>Hindari</a:t>
            </a:r>
            <a:r>
              <a:rPr lang="en-US" sz="2400" b="1" dirty="0"/>
              <a:t> Procrastinator (</a:t>
            </a:r>
            <a:r>
              <a:rPr lang="en-US" sz="2400" b="1" dirty="0" err="1"/>
              <a:t>amat</a:t>
            </a:r>
            <a:r>
              <a:rPr lang="en-US" sz="2400" b="1" dirty="0"/>
              <a:t> </a:t>
            </a:r>
            <a:r>
              <a:rPr lang="en-US" sz="2400" b="1" dirty="0" err="1"/>
              <a:t>suka</a:t>
            </a:r>
            <a:r>
              <a:rPr lang="en-US" sz="2400" b="1" dirty="0"/>
              <a:t> </a:t>
            </a:r>
            <a:r>
              <a:rPr lang="en-US" sz="2400" b="1" dirty="0" err="1"/>
              <a:t>menunda</a:t>
            </a:r>
            <a:r>
              <a:rPr lang="en-US" sz="2400" b="1" dirty="0"/>
              <a:t> </a:t>
            </a:r>
            <a:r>
              <a:rPr lang="en-US" sz="2400" b="1" dirty="0" err="1"/>
              <a:t>pekerjaan</a:t>
            </a:r>
            <a:r>
              <a:rPr lang="en-US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423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751" y="334851"/>
            <a:ext cx="9642861" cy="1178065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Wakil</a:t>
            </a:r>
            <a:r>
              <a:rPr lang="en-US" b="1" dirty="0" smtClean="0"/>
              <a:t> </a:t>
            </a:r>
            <a:r>
              <a:rPr lang="en-US" b="1" dirty="0" err="1" smtClean="0"/>
              <a:t>Rektor</a:t>
            </a:r>
            <a:r>
              <a:rPr lang="en-US" b="1" dirty="0" smtClean="0"/>
              <a:t> II</a:t>
            </a:r>
            <a:r>
              <a:rPr lang="en-US" sz="2700" b="1" dirty="0" smtClean="0"/>
              <a:t> </a:t>
            </a:r>
            <a:br>
              <a:rPr lang="en-US" sz="2700" b="1" dirty="0" smtClean="0"/>
            </a:br>
            <a:r>
              <a:rPr lang="en-US" sz="2700" b="1" dirty="0" smtClean="0">
                <a:solidFill>
                  <a:srgbClr val="7030A0"/>
                </a:solidFill>
              </a:rPr>
              <a:t>(Dr. I </a:t>
            </a:r>
            <a:r>
              <a:rPr lang="en-US" sz="2700" b="1" dirty="0" err="1" smtClean="0">
                <a:solidFill>
                  <a:srgbClr val="7030A0"/>
                </a:solidFill>
              </a:rPr>
              <a:t>Gede</a:t>
            </a:r>
            <a:r>
              <a:rPr lang="en-US" sz="2700" b="1" dirty="0" smtClean="0">
                <a:solidFill>
                  <a:srgbClr val="7030A0"/>
                </a:solidFill>
              </a:rPr>
              <a:t> </a:t>
            </a:r>
            <a:r>
              <a:rPr lang="en-US" sz="2700" b="1" dirty="0" err="1" smtClean="0">
                <a:solidFill>
                  <a:srgbClr val="7030A0"/>
                </a:solidFill>
              </a:rPr>
              <a:t>Putu</a:t>
            </a:r>
            <a:r>
              <a:rPr lang="en-US" sz="2700" b="1" dirty="0" smtClean="0">
                <a:solidFill>
                  <a:srgbClr val="7030A0"/>
                </a:solidFill>
              </a:rPr>
              <a:t> </a:t>
            </a:r>
            <a:r>
              <a:rPr lang="en-US" sz="2700" b="1" dirty="0" err="1" smtClean="0">
                <a:solidFill>
                  <a:srgbClr val="7030A0"/>
                </a:solidFill>
              </a:rPr>
              <a:t>Kawiana,SE,MM</a:t>
            </a:r>
            <a:r>
              <a:rPr lang="en-US" sz="2700" b="1" dirty="0" smtClean="0">
                <a:solidFill>
                  <a:srgbClr val="7030A0"/>
                </a:solidFill>
              </a:rPr>
              <a:t>)</a:t>
            </a:r>
            <a:endParaRPr lang="en-US" sz="27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1752" y="1751527"/>
            <a:ext cx="9368626" cy="3696236"/>
          </a:xfrm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Bidang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Administrasi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Umum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dan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Keuangan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2400" b="1" dirty="0" err="1" smtClean="0"/>
              <a:t>Mempunyai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tugas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membantu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Rektor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memimpin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perencanaan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pengelolaan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pengendalian</a:t>
            </a:r>
            <a:r>
              <a:rPr lang="en-US" sz="2400" b="1" dirty="0" smtClean="0"/>
              <a:t> di </a:t>
            </a:r>
            <a:r>
              <a:rPr lang="en-US" sz="2400" b="1" dirty="0" err="1" smtClean="0"/>
              <a:t>bidang</a:t>
            </a:r>
            <a:r>
              <a:rPr lang="en-US" sz="2400" b="1" dirty="0" smtClean="0"/>
              <a:t> Dumber </a:t>
            </a:r>
            <a:r>
              <a:rPr lang="en-US" sz="2400" b="1" dirty="0" err="1" smtClean="0"/>
              <a:t>Daya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Manusia</a:t>
            </a:r>
            <a:r>
              <a:rPr lang="en-US" sz="2400" b="1" dirty="0" smtClean="0"/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(</a:t>
            </a:r>
            <a:r>
              <a:rPr lang="en-US" sz="1600" b="1" dirty="0" err="1">
                <a:solidFill>
                  <a:srgbClr val="C00000"/>
                </a:solidFill>
              </a:rPr>
              <a:t>P</a:t>
            </a:r>
            <a:r>
              <a:rPr lang="en-US" sz="1600" b="1" dirty="0" err="1" smtClean="0">
                <a:solidFill>
                  <a:srgbClr val="C00000"/>
                </a:solidFill>
              </a:rPr>
              <a:t>edoman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Akademik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Unhi</a:t>
            </a:r>
            <a:r>
              <a:rPr lang="en-US" sz="1600" b="1" dirty="0" smtClean="0">
                <a:solidFill>
                  <a:srgbClr val="C00000"/>
                </a:solidFill>
              </a:rPr>
              <a:t>, 2021)</a:t>
            </a:r>
            <a:endParaRPr lang="en-US" sz="1600" b="1" dirty="0">
              <a:solidFill>
                <a:srgbClr val="C00000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1656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Om </a:t>
            </a:r>
            <a:r>
              <a:rPr lang="en-US" b="1" dirty="0" err="1" smtClean="0">
                <a:solidFill>
                  <a:srgbClr val="7030A0"/>
                </a:solidFill>
              </a:rPr>
              <a:t>Shanti</a:t>
            </a:r>
            <a:r>
              <a:rPr lang="en-US" b="1" dirty="0" smtClean="0">
                <a:solidFill>
                  <a:srgbClr val="7030A0"/>
                </a:solidFill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</a:rPr>
              <a:t>Shanti</a:t>
            </a:r>
            <a:r>
              <a:rPr lang="en-US" b="1" dirty="0" smtClean="0">
                <a:solidFill>
                  <a:srgbClr val="7030A0"/>
                </a:solidFill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</a:rPr>
              <a:t>Shanti</a:t>
            </a:r>
            <a:r>
              <a:rPr lang="en-US" b="1" dirty="0" smtClean="0">
                <a:solidFill>
                  <a:srgbClr val="7030A0"/>
                </a:solidFill>
              </a:rPr>
              <a:t>, Om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5" descr="Budha da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72382"/>
            <a:ext cx="8305800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791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1" y="218940"/>
            <a:ext cx="9858692" cy="1228861"/>
          </a:xfrm>
        </p:spPr>
        <p:txBody>
          <a:bodyPr>
            <a:normAutofit/>
          </a:bodyPr>
          <a:lstStyle/>
          <a:p>
            <a:r>
              <a:rPr lang="en-US" b="1" dirty="0" err="1"/>
              <a:t>Pendahuluan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573" y="1447801"/>
            <a:ext cx="9407611" cy="4729163"/>
          </a:xfrm>
        </p:spPr>
        <p:txBody>
          <a:bodyPr>
            <a:normAutofit/>
          </a:bodyPr>
          <a:lstStyle/>
          <a:p>
            <a:r>
              <a:rPr lang="en-US" sz="2800" b="1" dirty="0"/>
              <a:t>Education is the passport to the future, for tomorrow belongs to those who prepare for it today</a:t>
            </a:r>
          </a:p>
          <a:p>
            <a:pPr marL="0" indent="0">
              <a:buNone/>
            </a:pPr>
            <a:r>
              <a:rPr lang="es-ES" sz="2800" dirty="0"/>
              <a:t>   (</a:t>
            </a:r>
            <a:r>
              <a:rPr lang="es-ES" sz="2800" b="1" dirty="0" err="1"/>
              <a:t>Malcom</a:t>
            </a:r>
            <a:r>
              <a:rPr lang="es-ES" sz="2800" b="1" dirty="0"/>
              <a:t> X</a:t>
            </a:r>
            <a:r>
              <a:rPr lang="es-ES" sz="2800" dirty="0"/>
              <a:t>)</a:t>
            </a:r>
          </a:p>
          <a:p>
            <a:pPr marL="0" indent="0">
              <a:buNone/>
            </a:pPr>
            <a:endParaRPr lang="es-ES" sz="2800" dirty="0"/>
          </a:p>
          <a:p>
            <a:r>
              <a:rPr lang="en-US" sz="2800" b="1" dirty="0" err="1">
                <a:solidFill>
                  <a:srgbClr val="00B050"/>
                </a:solidFill>
              </a:rPr>
              <a:t>Bersyukur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dikaruniai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sebagai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Penggerak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Kemajuan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Pendidikan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Tinggi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92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42892"/>
            <a:ext cx="8911687" cy="836266"/>
          </a:xfrm>
        </p:spPr>
        <p:txBody>
          <a:bodyPr/>
          <a:lstStyle/>
          <a:p>
            <a:r>
              <a:rPr lang="en-US" b="1" dirty="0" err="1"/>
              <a:t>Menaiki</a:t>
            </a:r>
            <a:r>
              <a:rPr lang="en-US" b="1" dirty="0"/>
              <a:t> </a:t>
            </a:r>
            <a:r>
              <a:rPr lang="en-US" b="1" dirty="0" err="1"/>
              <a:t>Tangga</a:t>
            </a:r>
            <a:r>
              <a:rPr lang="en-US" b="1" dirty="0"/>
              <a:t> </a:t>
            </a:r>
            <a:r>
              <a:rPr lang="en-US" b="1" dirty="0" err="1"/>
              <a:t>Kehidupan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276866"/>
            <a:ext cx="4419600" cy="4019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276866"/>
            <a:ext cx="4823138" cy="37523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3999" y="5296548"/>
            <a:ext cx="9345769" cy="1180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/>
              <a:t>Postulat</a:t>
            </a:r>
            <a:r>
              <a:rPr lang="en-US" sz="4400" b="1" dirty="0"/>
              <a:t> </a:t>
            </a:r>
            <a:r>
              <a:rPr lang="en-US" sz="4400" b="1" dirty="0" err="1"/>
              <a:t>Pendidikan</a:t>
            </a:r>
            <a:r>
              <a:rPr lang="en-US" sz="4400" b="1" dirty="0"/>
              <a:t>: </a:t>
            </a:r>
            <a:r>
              <a:rPr lang="en-US" sz="4400" b="1" dirty="0" err="1"/>
              <a:t>Masa</a:t>
            </a:r>
            <a:r>
              <a:rPr lang="en-US" sz="4400" b="1" dirty="0"/>
              <a:t> </a:t>
            </a:r>
            <a:r>
              <a:rPr lang="en-US" sz="4400" b="1" dirty="0" err="1"/>
              <a:t>Depan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75634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7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5979" y="450761"/>
            <a:ext cx="9288634" cy="1545464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Pelayanan</a:t>
            </a:r>
            <a:r>
              <a:rPr lang="en-US" b="1" dirty="0" smtClean="0"/>
              <a:t> </a:t>
            </a:r>
            <a:r>
              <a:rPr lang="id-ID" b="1" dirty="0" smtClean="0">
                <a:solidFill>
                  <a:srgbClr val="00B050"/>
                </a:solidFill>
              </a:rPr>
              <a:t>dan</a:t>
            </a:r>
            <a:r>
              <a:rPr lang="id-ID" b="1" dirty="0" smtClean="0"/>
              <a:t> </a:t>
            </a:r>
            <a:r>
              <a:rPr lang="en-US" b="1" dirty="0" err="1" smtClean="0"/>
              <a:t>Administrasi</a:t>
            </a:r>
            <a:r>
              <a:rPr lang="en-US" b="1" dirty="0" smtClean="0"/>
              <a:t> :</a:t>
            </a:r>
            <a:r>
              <a:rPr lang="id-ID" b="1" dirty="0" smtClean="0"/>
              <a:t> (akademik, keuangan dan kemahasiswaan)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0076" y="2133599"/>
            <a:ext cx="9354536" cy="4028303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Ada </a:t>
            </a:r>
            <a:r>
              <a:rPr lang="en-US" b="1" dirty="0" err="1" smtClean="0">
                <a:solidFill>
                  <a:srgbClr val="7030A0"/>
                </a:solidFill>
              </a:rPr>
              <a:t>tiga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utama</a:t>
            </a:r>
            <a:r>
              <a:rPr lang="en-US" b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en-US" sz="2400" b="1" dirty="0" err="1" smtClean="0">
                <a:solidFill>
                  <a:srgbClr val="0070C0"/>
                </a:solidFill>
              </a:rPr>
              <a:t>Organisasi</a:t>
            </a:r>
            <a:r>
              <a:rPr lang="en-US" sz="2400" dirty="0" smtClean="0"/>
              <a:t>: </a:t>
            </a:r>
            <a:r>
              <a:rPr lang="en-US" sz="2400" dirty="0" err="1"/>
              <a:t>W</a:t>
            </a:r>
            <a:r>
              <a:rPr lang="en-US" sz="2400" dirty="0" err="1" smtClean="0"/>
              <a:t>adah</a:t>
            </a:r>
            <a:endParaRPr lang="en-US" sz="2400" dirty="0" smtClean="0"/>
          </a:p>
          <a:p>
            <a:r>
              <a:rPr lang="en-US" sz="2400" b="1" dirty="0" err="1" smtClean="0">
                <a:solidFill>
                  <a:srgbClr val="0070C0"/>
                </a:solidFill>
              </a:rPr>
              <a:t>Administrasi</a:t>
            </a:r>
            <a:r>
              <a:rPr lang="en-US" sz="2400" dirty="0" smtClean="0"/>
              <a:t>: </a:t>
            </a:r>
            <a:r>
              <a:rPr lang="en-US" sz="2400" dirty="0" err="1"/>
              <a:t>M</a:t>
            </a:r>
            <a:r>
              <a:rPr lang="en-US" sz="2400" dirty="0" err="1" smtClean="0"/>
              <a:t>erupakan</a:t>
            </a:r>
            <a:r>
              <a:rPr lang="en-US" sz="2400" dirty="0" smtClean="0"/>
              <a:t> Proses</a:t>
            </a:r>
          </a:p>
          <a:p>
            <a:r>
              <a:rPr lang="en-US" sz="2400" b="1" dirty="0" err="1" smtClean="0">
                <a:solidFill>
                  <a:srgbClr val="0070C0"/>
                </a:solidFill>
              </a:rPr>
              <a:t>Manajemen</a:t>
            </a:r>
            <a:r>
              <a:rPr lang="en-US" sz="2400" dirty="0" smtClean="0"/>
              <a:t>: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pelaksanaannya</a:t>
            </a:r>
            <a:r>
              <a:rPr lang="id-ID" sz="2400" dirty="0" smtClean="0"/>
              <a:t>,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 </a:t>
            </a:r>
            <a:r>
              <a:rPr lang="en-US" sz="2400" dirty="0" err="1" smtClean="0"/>
              <a:t>saling</a:t>
            </a:r>
            <a:r>
              <a:rPr lang="en-US" sz="2400" dirty="0" smtClean="0"/>
              <a:t> </a:t>
            </a:r>
            <a:r>
              <a:rPr lang="en-US" sz="2400" dirty="0" err="1" smtClean="0"/>
              <a:t>berhubungan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saling</a:t>
            </a:r>
            <a:r>
              <a:rPr lang="en-US" sz="2400" dirty="0" smtClean="0"/>
              <a:t> </a:t>
            </a:r>
            <a:r>
              <a:rPr lang="en-US" sz="2400" dirty="0" err="1" smtClean="0"/>
              <a:t>berkaitan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tercapai</a:t>
            </a:r>
            <a:r>
              <a:rPr lang="en-US" sz="2400" dirty="0" smtClean="0"/>
              <a:t> (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id-ID" sz="2400" dirty="0"/>
              <a:t>-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Manajemen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7657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2624" y="5791201"/>
            <a:ext cx="54761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 err="1">
                <a:ln/>
                <a:solidFill>
                  <a:schemeClr val="accent6">
                    <a:lumMod val="75000"/>
                  </a:schemeClr>
                </a:solidFill>
              </a:rPr>
              <a:t>Layanan</a:t>
            </a:r>
            <a:r>
              <a:rPr lang="en-US" sz="3600" b="1" dirty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6">
                    <a:lumMod val="75000"/>
                  </a:schemeClr>
                </a:solidFill>
              </a:rPr>
              <a:t>Mahasiswa</a:t>
            </a:r>
            <a:endParaRPr lang="en-US" sz="3600" b="1" dirty="0">
              <a:ln/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94905227"/>
              </p:ext>
            </p:extLst>
          </p:nvPr>
        </p:nvGraphicFramePr>
        <p:xfrm>
          <a:off x="1556951" y="1"/>
          <a:ext cx="7570573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FITNS027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8714" y="3581400"/>
            <a:ext cx="282557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043" y="172996"/>
            <a:ext cx="9840569" cy="1202724"/>
          </a:xfrm>
        </p:spPr>
        <p:txBody>
          <a:bodyPr/>
          <a:lstStyle/>
          <a:p>
            <a:r>
              <a:rPr lang="id-ID" b="1" dirty="0" smtClean="0"/>
              <a:t>Layanan</a:t>
            </a:r>
            <a:r>
              <a:rPr lang="id-ID" sz="1800" b="1" i="1" dirty="0" smtClean="0">
                <a:solidFill>
                  <a:srgbClr val="00B050"/>
                </a:solidFill>
              </a:rPr>
              <a:t>membutuhkan</a:t>
            </a:r>
            <a:r>
              <a:rPr lang="id-ID" dirty="0" smtClean="0"/>
              <a:t> </a:t>
            </a:r>
            <a:r>
              <a:rPr lang="id-ID" b="1" dirty="0" smtClean="0">
                <a:solidFill>
                  <a:srgbClr val="7030A0"/>
                </a:solidFill>
              </a:rPr>
              <a:t>personil </a:t>
            </a:r>
            <a:r>
              <a:rPr lang="id-ID" sz="1800" b="1" dirty="0" smtClean="0">
                <a:solidFill>
                  <a:srgbClr val="7030A0"/>
                </a:solidFill>
              </a:rPr>
              <a:t>maka dibutuhkan</a:t>
            </a:r>
            <a:r>
              <a:rPr lang="id-ID" b="1" dirty="0" smtClean="0">
                <a:solidFill>
                  <a:srgbClr val="7030A0"/>
                </a:solidFill>
              </a:rPr>
              <a:t> </a:t>
            </a:r>
            <a:r>
              <a:rPr lang="id-ID" b="1" dirty="0" smtClean="0">
                <a:solidFill>
                  <a:srgbClr val="C00000"/>
                </a:solidFill>
              </a:rPr>
              <a:t>pengorganisasian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4043" y="1375720"/>
            <a:ext cx="9840569" cy="4535502"/>
          </a:xfrm>
        </p:spPr>
        <p:txBody>
          <a:bodyPr/>
          <a:lstStyle/>
          <a:p>
            <a:pPr marL="0" indent="0">
              <a:buNone/>
            </a:pPr>
            <a:endParaRPr lang="id-ID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44" y="1375720"/>
            <a:ext cx="9564130" cy="531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34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141" y="107092"/>
            <a:ext cx="9906471" cy="436605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/>
              <a:t>Organisasi PTS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8141" y="609600"/>
            <a:ext cx="9316994" cy="588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5002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221</TotalTime>
  <Words>588</Words>
  <Application>Microsoft Office PowerPoint</Application>
  <PresentationFormat>Widescreen</PresentationFormat>
  <Paragraphs>99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 3</vt:lpstr>
      <vt:lpstr>Wisp</vt:lpstr>
      <vt:lpstr>Om Swastyastu</vt:lpstr>
      <vt:lpstr>Wakil Rektor II  (Dr. I Gede Putu Kawiana,SE,MM)</vt:lpstr>
      <vt:lpstr>Pendahuluan</vt:lpstr>
      <vt:lpstr>Menaiki Tangga Kehidupan</vt:lpstr>
      <vt:lpstr>PowerPoint Presentation</vt:lpstr>
      <vt:lpstr>Pelayanan dan Administrasi : (akademik, keuangan dan kemahasiswaan)</vt:lpstr>
      <vt:lpstr>PowerPoint Presentation</vt:lpstr>
      <vt:lpstr>Layananmembutuhkan personil maka dibutuhkan pengorganisasian</vt:lpstr>
      <vt:lpstr>Organisasi PTS</vt:lpstr>
      <vt:lpstr>Organisasi dan Tata Kerja</vt:lpstr>
      <vt:lpstr>Seluruh layanan: Akademik, Adm Keu, dan Kemahasiswaan),terintegrasi dalam sebuah system informasi Universitas (Sruti)</vt:lpstr>
      <vt:lpstr>Fitur (Sruti): 1. Sistem Informasi Manajemen Web Unhi (Samaweda) </vt:lpstr>
      <vt:lpstr>2.Sistem Manajemen Registrasi Terintegrasi (Smrti)</vt:lpstr>
      <vt:lpstr>3.Aplikasi terintegrasi Manajemen Akademik (Astamanik)</vt:lpstr>
      <vt:lpstr>4.Aplikasi Terintegrasi bayar Uang Kuliah (Astabayu)</vt:lpstr>
      <vt:lpstr>5.Aplikasi Terintegrasi Perpustakaan online (Astakali)</vt:lpstr>
      <vt:lpstr>6.Aplikasi Wisuda Online (Aswin)</vt:lpstr>
      <vt:lpstr>7.Sruti Mobile</vt:lpstr>
      <vt:lpstr>Tambahan: Persiapan Penyesuaian Diri di PT</vt:lpstr>
      <vt:lpstr>Om Shanti, Shanti, Shanti, Om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 Swastyastu</dc:title>
  <dc:creator>USER</dc:creator>
  <cp:lastModifiedBy>ASUS</cp:lastModifiedBy>
  <cp:revision>22</cp:revision>
  <dcterms:created xsi:type="dcterms:W3CDTF">2021-08-19T15:54:17Z</dcterms:created>
  <dcterms:modified xsi:type="dcterms:W3CDTF">2021-08-23T05:50:57Z</dcterms:modified>
</cp:coreProperties>
</file>