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2" r:id="rId4"/>
    <p:sldId id="257" r:id="rId5"/>
    <p:sldId id="263" r:id="rId6"/>
    <p:sldId id="266" r:id="rId7"/>
    <p:sldId id="261" r:id="rId8"/>
    <p:sldId id="265" r:id="rId9"/>
    <p:sldId id="264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2CE7F494-3F29-314A-9B78-E427DB286EC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15A9BFE-09E1-5640-B694-199422428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5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F494-3F29-314A-9B78-E427DB286EC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BFE-09E1-5640-B694-199422428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CE7F494-3F29-314A-9B78-E427DB286EC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15A9BFE-09E1-5640-B694-199422428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F494-3F29-314A-9B78-E427DB286EC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BFE-09E1-5640-B694-199422428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0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CE7F494-3F29-314A-9B78-E427DB286EC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15A9BFE-09E1-5640-B694-199422428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6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CE7F494-3F29-314A-9B78-E427DB286EC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15A9BFE-09E1-5640-B694-199422428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CE7F494-3F29-314A-9B78-E427DB286EC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15A9BFE-09E1-5640-B694-199422428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1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F494-3F29-314A-9B78-E427DB286EC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BFE-09E1-5640-B694-199422428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6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CE7F494-3F29-314A-9B78-E427DB286EC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15A9BFE-09E1-5640-B694-199422428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7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F494-3F29-314A-9B78-E427DB286EC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BFE-09E1-5640-B694-199422428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8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CE7F494-3F29-314A-9B78-E427DB286EC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515A9BFE-09E1-5640-B694-199422428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7F494-3F29-314A-9B78-E427DB286ECB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A9BFE-09E1-5640-B694-199422428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1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9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9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B859-E7E2-9F41-8638-DB7307683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Bell MT" panose="02020503060305020303" pitchFamily="18" charset="77"/>
              </a:rPr>
              <a:t>Pengenalan</a:t>
            </a:r>
            <a:r>
              <a:rPr lang="en-US" sz="3200" b="1" dirty="0">
                <a:latin typeface="Bell MT" panose="02020503060305020303" pitchFamily="18" charset="77"/>
              </a:rPr>
              <a:t> Etika </a:t>
            </a:r>
            <a:r>
              <a:rPr lang="en-US" sz="3200" b="1" dirty="0" err="1">
                <a:latin typeface="Bell MT" panose="02020503060305020303" pitchFamily="18" charset="77"/>
              </a:rPr>
              <a:t>Budaya</a:t>
            </a:r>
            <a:r>
              <a:rPr lang="en-US" sz="3200" b="1" dirty="0">
                <a:latin typeface="Bell MT" panose="02020503060305020303" pitchFamily="18" charset="77"/>
              </a:rPr>
              <a:t>, </a:t>
            </a:r>
            <a:br>
              <a:rPr lang="en-US" sz="3200" b="1" dirty="0">
                <a:latin typeface="Bell MT" panose="02020503060305020303" pitchFamily="18" charset="77"/>
              </a:rPr>
            </a:br>
            <a:r>
              <a:rPr lang="en-US" sz="3200" b="1" dirty="0">
                <a:latin typeface="Bell MT" panose="02020503060305020303" pitchFamily="18" charset="77"/>
              </a:rPr>
              <a:t>Tata Krama dan </a:t>
            </a:r>
            <a:br>
              <a:rPr lang="en-US" sz="3200" b="1" dirty="0">
                <a:latin typeface="Bell MT" panose="02020503060305020303" pitchFamily="18" charset="77"/>
              </a:rPr>
            </a:br>
            <a:r>
              <a:rPr lang="en-US" sz="3200" b="1" dirty="0" err="1">
                <a:latin typeface="Bell MT" panose="02020503060305020303" pitchFamily="18" charset="77"/>
              </a:rPr>
              <a:t>Kehidupan</a:t>
            </a:r>
            <a:r>
              <a:rPr lang="en-US" sz="3200" b="1" dirty="0">
                <a:latin typeface="Bell MT" panose="02020503060305020303" pitchFamily="18" charset="77"/>
              </a:rPr>
              <a:t> </a:t>
            </a:r>
            <a:r>
              <a:rPr lang="en-US" sz="3200" b="1" dirty="0" err="1">
                <a:latin typeface="Bell MT" panose="02020503060305020303" pitchFamily="18" charset="77"/>
              </a:rPr>
              <a:t>Kampus</a:t>
            </a:r>
            <a:r>
              <a:rPr lang="en-US" sz="3200" b="1" dirty="0">
                <a:latin typeface="Bell MT" panose="02020503060305020303" pitchFamily="18" charset="77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F54E2-70F3-F645-BD07-9B2C54220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3874"/>
            <a:ext cx="9144000" cy="733926"/>
          </a:xfr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Ketut</a:t>
            </a:r>
            <a:r>
              <a:rPr lang="en-US" dirty="0"/>
              <a:t> </a:t>
            </a:r>
            <a:r>
              <a:rPr lang="en-US" dirty="0" err="1"/>
              <a:t>Ardhana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11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ADEBD-9940-A44F-99DC-7F270487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Bell MT" panose="02020503060305020303" pitchFamily="18" charset="77"/>
              </a:rPr>
              <a:t>Jean Jacques Rousseau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C119D-354C-2842-91C6-D651E43896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ID" dirty="0">
                <a:latin typeface="Bell MT" panose="02020503060305020303" pitchFamily="18" charset="77"/>
              </a:rPr>
              <a:t>Inti </a:t>
            </a:r>
            <a:r>
              <a:rPr lang="en-ID" dirty="0" err="1">
                <a:latin typeface="Bell MT" panose="02020503060305020303" pitchFamily="18" charset="77"/>
              </a:rPr>
              <a:t>dari</a:t>
            </a:r>
            <a:r>
              <a:rPr lang="en-ID" dirty="0">
                <a:latin typeface="Bell MT" panose="02020503060305020303" pitchFamily="18" charset="77"/>
              </a:rPr>
              <a:t> </a:t>
            </a:r>
            <a:r>
              <a:rPr lang="en-ID" dirty="0" err="1">
                <a:latin typeface="Bell MT" panose="02020503060305020303" pitchFamily="18" charset="77"/>
              </a:rPr>
              <a:t>teori</a:t>
            </a:r>
            <a:r>
              <a:rPr lang="en-ID" dirty="0">
                <a:latin typeface="Bell MT" panose="02020503060305020303" pitchFamily="18" charset="77"/>
              </a:rPr>
              <a:t> </a:t>
            </a:r>
          </a:p>
          <a:p>
            <a:pPr algn="just"/>
            <a:r>
              <a:rPr lang="en-ID" dirty="0" err="1">
                <a:latin typeface="Bell MT" panose="02020503060305020303" pitchFamily="18" charset="77"/>
              </a:rPr>
              <a:t>Kontrak</a:t>
            </a:r>
            <a:r>
              <a:rPr lang="en-ID" dirty="0">
                <a:latin typeface="Bell MT" panose="02020503060305020303" pitchFamily="18" charset="77"/>
              </a:rPr>
              <a:t> Sosial Rousseau: masing-masing </a:t>
            </a:r>
            <a:r>
              <a:rPr lang="en-ID" dirty="0" err="1">
                <a:latin typeface="Bell MT" panose="02020503060305020303" pitchFamily="18" charset="77"/>
              </a:rPr>
              <a:t>individu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melimpahkan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segala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hak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perorangannya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kepada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komunitas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sebagai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satu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keutuhan</a:t>
            </a:r>
            <a:endParaRPr lang="en-US" dirty="0">
              <a:latin typeface="Bell MT" panose="02020503060305020303" pitchFamily="18" charset="77"/>
            </a:endParaRPr>
          </a:p>
        </p:txBody>
      </p:sp>
      <p:pic>
        <p:nvPicPr>
          <p:cNvPr id="8194" name="Picture 2" descr="Credit: ullstein bild via Getty Images/ullstein bild Dtl.">
            <a:extLst>
              <a:ext uri="{FF2B5EF4-FFF2-40B4-BE49-F238E27FC236}">
                <a16:creationId xmlns:a16="http://schemas.microsoft.com/office/drawing/2014/main" id="{BBDA48A2-0103-844E-92D1-A00238B88E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3333" y="3671888"/>
            <a:ext cx="1741747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0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A0C94F-AEE3-6E41-B9EF-758F9DCBF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Bell MT" panose="02020503060305020303" pitchFamily="18" charset="77"/>
              </a:rPr>
              <a:t>John Locke, </a:t>
            </a:r>
            <a:r>
              <a:rPr lang="en-US" sz="2800" b="1" dirty="0" err="1">
                <a:latin typeface="Bell MT" panose="02020503060305020303" pitchFamily="18" charset="77"/>
              </a:rPr>
              <a:t>Tabularasa</a:t>
            </a:r>
            <a:endParaRPr lang="en-US" sz="2800" b="1" dirty="0">
              <a:latin typeface="Bell MT" panose="02020503060305020303" pitchFamily="18" charset="77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C3C27-E999-3840-BA3E-FC2E9BB8D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D" dirty="0" err="1">
                <a:latin typeface="Bell MT" panose="02020503060305020303" pitchFamily="18" charset="77"/>
              </a:rPr>
              <a:t>Setiap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individu</a:t>
            </a:r>
            <a:endParaRPr lang="en-ID" dirty="0">
              <a:latin typeface="Bell MT" panose="02020503060305020303" pitchFamily="18" charset="77"/>
            </a:endParaRPr>
          </a:p>
          <a:p>
            <a:pPr marL="0" indent="0" algn="just">
              <a:buNone/>
            </a:pPr>
            <a:r>
              <a:rPr lang="en-ID" dirty="0" err="1">
                <a:latin typeface="Bell MT" panose="02020503060305020303" pitchFamily="18" charset="77"/>
              </a:rPr>
              <a:t>dinilai</a:t>
            </a:r>
            <a:r>
              <a:rPr lang="en-ID" dirty="0">
                <a:latin typeface="Bell MT" panose="02020503060305020303" pitchFamily="18" charset="77"/>
              </a:rPr>
              <a:t> Locke </a:t>
            </a:r>
            <a:r>
              <a:rPr lang="en-ID" dirty="0" err="1">
                <a:latin typeface="Bell MT" panose="02020503060305020303" pitchFamily="18" charset="77"/>
              </a:rPr>
              <a:t>memiliki</a:t>
            </a:r>
            <a:r>
              <a:rPr lang="en-ID" dirty="0">
                <a:latin typeface="Bell MT" panose="02020503060305020303" pitchFamily="18" charset="77"/>
              </a:rPr>
              <a:t> </a:t>
            </a:r>
            <a:r>
              <a:rPr lang="en-ID" dirty="0" err="1">
                <a:latin typeface="Bell MT" panose="02020503060305020303" pitchFamily="18" charset="77"/>
              </a:rPr>
              <a:t>hak</a:t>
            </a:r>
            <a:r>
              <a:rPr lang="en-ID" dirty="0">
                <a:latin typeface="Bell MT" panose="02020503060305020303" pitchFamily="18" charset="77"/>
              </a:rPr>
              <a:t> </a:t>
            </a:r>
            <a:r>
              <a:rPr lang="en-ID" dirty="0" err="1">
                <a:latin typeface="Bell MT" panose="02020503060305020303" pitchFamily="18" charset="77"/>
              </a:rPr>
              <a:t>prerogratif</a:t>
            </a:r>
            <a:r>
              <a:rPr lang="en-ID" dirty="0">
                <a:latin typeface="Bell MT" panose="02020503060305020303" pitchFamily="18" charset="77"/>
              </a:rPr>
              <a:t> fundamental </a:t>
            </a:r>
            <a:r>
              <a:rPr lang="en-ID" dirty="0" err="1">
                <a:latin typeface="Bell MT" panose="02020503060305020303" pitchFamily="18" charset="77"/>
              </a:rPr>
              <a:t>dari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alam</a:t>
            </a:r>
            <a:r>
              <a:rPr lang="en-ID" dirty="0">
                <a:latin typeface="Bell MT" panose="02020503060305020303" pitchFamily="18" charset="77"/>
              </a:rPr>
              <a:t>, yang </a:t>
            </a:r>
            <a:r>
              <a:rPr lang="en-ID" dirty="0" err="1">
                <a:latin typeface="Bell MT" panose="02020503060305020303" pitchFamily="18" charset="77"/>
              </a:rPr>
              <a:t>tidak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terpisahkan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sebagai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bagian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utuh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dari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kepribadiannya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sebagai</a:t>
            </a:r>
            <a:r>
              <a:rPr lang="en-ID" dirty="0">
                <a:latin typeface="Bell MT" panose="02020503060305020303" pitchFamily="18" charset="77"/>
              </a:rPr>
              <a:t> </a:t>
            </a:r>
            <a:r>
              <a:rPr lang="en-ID" dirty="0" err="1">
                <a:latin typeface="Bell MT" panose="02020503060305020303" pitchFamily="18" charset="77"/>
              </a:rPr>
              <a:t>manusia</a:t>
            </a:r>
            <a:r>
              <a:rPr lang="en-ID" dirty="0">
                <a:latin typeface="Bell MT" panose="02020503060305020303" pitchFamily="18" charset="77"/>
              </a:rPr>
              <a:t>. </a:t>
            </a:r>
          </a:p>
          <a:p>
            <a:pPr marL="0" indent="0" algn="just">
              <a:buNone/>
            </a:pPr>
            <a:endParaRPr lang="en-ID" dirty="0">
              <a:latin typeface="Bell MT" panose="02020503060305020303" pitchFamily="18" charset="77"/>
            </a:endParaRPr>
          </a:p>
          <a:p>
            <a:pPr marL="0" indent="0" algn="just">
              <a:buNone/>
            </a:pPr>
            <a:r>
              <a:rPr lang="en-ID" dirty="0">
                <a:latin typeface="Bell MT" panose="02020503060305020303" pitchFamily="18" charset="77"/>
              </a:rPr>
              <a:t>John Locke: “Bapak </a:t>
            </a:r>
            <a:r>
              <a:rPr lang="en-ID" dirty="0" err="1">
                <a:latin typeface="Bell MT" panose="02020503060305020303" pitchFamily="18" charset="77"/>
              </a:rPr>
              <a:t>Hak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Asasi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Manusia</a:t>
            </a:r>
            <a:r>
              <a:rPr lang="en-ID" dirty="0">
                <a:latin typeface="Bell MT" panose="02020503060305020303" pitchFamily="18" charset="77"/>
              </a:rPr>
              <a:t>”</a:t>
            </a:r>
            <a:endParaRPr lang="en-US" dirty="0">
              <a:latin typeface="Bell MT" panose="02020503060305020303" pitchFamily="18" charset="77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270F01-8762-444F-9415-7B4CEB39C1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9220" name="Picture 4" descr="Pengertian HAM adalah : Sejarah, Jenis, Macam, Contoh, Pelanggaran">
            <a:extLst>
              <a:ext uri="{FF2B5EF4-FFF2-40B4-BE49-F238E27FC236}">
                <a16:creationId xmlns:a16="http://schemas.microsoft.com/office/drawing/2014/main" id="{C2B4BCFD-9622-E240-96EA-88C9766AC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47" y="3672163"/>
            <a:ext cx="6272022" cy="22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7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2CAC-BA3F-9F41-830C-40C2212A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err="1">
                <a:latin typeface="Bell MT" panose="02020503060305020303" pitchFamily="18" charset="77"/>
              </a:rPr>
              <a:t>Catur</a:t>
            </a:r>
            <a:r>
              <a:rPr lang="en-US" sz="2000" b="1" dirty="0">
                <a:latin typeface="Bell MT" panose="02020503060305020303" pitchFamily="18" charset="77"/>
              </a:rPr>
              <a:t> Asrama </a:t>
            </a:r>
            <a:br>
              <a:rPr lang="en-US" sz="2000" b="1" dirty="0">
                <a:latin typeface="Bell MT" panose="02020503060305020303" pitchFamily="18" charset="77"/>
              </a:rPr>
            </a:br>
            <a:r>
              <a:rPr lang="en-US" sz="2000" b="1" dirty="0">
                <a:latin typeface="Bell MT" panose="02020503060305020303" pitchFamily="18" charset="77"/>
              </a:rPr>
              <a:t>dan </a:t>
            </a:r>
            <a:br>
              <a:rPr lang="en-US" sz="2000" b="1" dirty="0">
                <a:latin typeface="Bell MT" panose="02020503060305020303" pitchFamily="18" charset="77"/>
              </a:rPr>
            </a:br>
            <a:r>
              <a:rPr lang="en-ID" sz="2000" b="1" dirty="0" err="1">
                <a:latin typeface="Bell MT" panose="02020503060305020303" pitchFamily="18" charset="77"/>
              </a:rPr>
              <a:t>pembelajaran</a:t>
            </a:r>
            <a:r>
              <a:rPr lang="en-ID" sz="2000" b="1" dirty="0">
                <a:latin typeface="Bell MT" panose="02020503060305020303" pitchFamily="18" charset="77"/>
              </a:rPr>
              <a:t> </a:t>
            </a:r>
            <a:r>
              <a:rPr lang="en-ID" sz="2000" b="1" dirty="0" err="1">
                <a:latin typeface="Bell MT" panose="02020503060305020303" pitchFamily="18" charset="77"/>
              </a:rPr>
              <a:t>menuju</a:t>
            </a:r>
            <a:r>
              <a:rPr lang="en-ID" sz="2000" b="1" dirty="0">
                <a:latin typeface="Bell MT" panose="02020503060305020303" pitchFamily="18" charset="77"/>
              </a:rPr>
              <a:t> </a:t>
            </a:r>
            <a:r>
              <a:rPr lang="en-ID" sz="2000" b="1" dirty="0" err="1">
                <a:latin typeface="Bell MT" panose="02020503060305020303" pitchFamily="18" charset="77"/>
              </a:rPr>
              <a:t>penerimaan</a:t>
            </a:r>
            <a:r>
              <a:rPr lang="en-ID" sz="2000" b="1" dirty="0">
                <a:latin typeface="Bell MT" panose="02020503060305020303" pitchFamily="18" charset="77"/>
              </a:rPr>
              <a:t> </a:t>
            </a:r>
            <a:r>
              <a:rPr lang="en-ID" sz="2000" b="1" dirty="0" err="1">
                <a:latin typeface="Bell MT" panose="02020503060305020303" pitchFamily="18" charset="77"/>
              </a:rPr>
              <a:t>terhadap</a:t>
            </a:r>
            <a:r>
              <a:rPr lang="en-ID" sz="2000" b="1" dirty="0">
                <a:latin typeface="Bell MT" panose="02020503060305020303" pitchFamily="18" charset="77"/>
              </a:rPr>
              <a:t> </a:t>
            </a:r>
            <a:r>
              <a:rPr lang="en-ID" sz="2000" b="1" dirty="0" err="1">
                <a:latin typeface="Bell MT" panose="02020503060305020303" pitchFamily="18" charset="77"/>
              </a:rPr>
              <a:t>keniscayaan</a:t>
            </a:r>
            <a:r>
              <a:rPr lang="en-ID" sz="2000" b="1" dirty="0">
                <a:latin typeface="Bell MT" panose="02020503060305020303" pitchFamily="18" charset="77"/>
              </a:rPr>
              <a:t> </a:t>
            </a:r>
            <a:r>
              <a:rPr lang="en-ID" sz="2000" b="1" dirty="0" err="1">
                <a:latin typeface="Bell MT" panose="02020503060305020303" pitchFamily="18" charset="77"/>
              </a:rPr>
              <a:t>dualitas</a:t>
            </a:r>
            <a:r>
              <a:rPr lang="en-ID" sz="2000" b="1" dirty="0">
                <a:latin typeface="Bell MT" panose="02020503060305020303" pitchFamily="18" charset="77"/>
              </a:rPr>
              <a:t> </a:t>
            </a:r>
            <a:r>
              <a:rPr lang="en-ID" sz="2000" b="1" dirty="0" err="1">
                <a:latin typeface="Bell MT" panose="02020503060305020303" pitchFamily="18" charset="77"/>
              </a:rPr>
              <a:t>semesta</a:t>
            </a:r>
            <a:endParaRPr lang="en-US" sz="2000" b="1" dirty="0">
              <a:latin typeface="Bell MT" panose="02020503060305020303" pitchFamily="18" charset="77"/>
            </a:endParaRPr>
          </a:p>
        </p:txBody>
      </p:sp>
      <p:pic>
        <p:nvPicPr>
          <p:cNvPr id="11266" name="Picture 2" descr="Halaman Download Catur Asrama चत र श रम Elicia Dwipratama">
            <a:extLst>
              <a:ext uri="{FF2B5EF4-FFF2-40B4-BE49-F238E27FC236}">
                <a16:creationId xmlns:a16="http://schemas.microsoft.com/office/drawing/2014/main" id="{381119A4-B938-EE45-B5A2-8165AB485D1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432" y="1597025"/>
            <a:ext cx="46164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DB2E2-AAEC-AE4F-BA10-E88568C74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9378" y="1855231"/>
            <a:ext cx="5675469" cy="4351338"/>
          </a:xfrm>
        </p:spPr>
        <p:txBody>
          <a:bodyPr/>
          <a:lstStyle/>
          <a:p>
            <a:r>
              <a:rPr lang="en-US" dirty="0" err="1">
                <a:latin typeface="Bell MT" panose="02020503060305020303" pitchFamily="18" charset="77"/>
              </a:rPr>
              <a:t>Suka</a:t>
            </a:r>
            <a:endParaRPr lang="en-US" dirty="0">
              <a:latin typeface="Bell MT" panose="02020503060305020303" pitchFamily="18" charset="77"/>
            </a:endParaRPr>
          </a:p>
          <a:p>
            <a:r>
              <a:rPr lang="en-US" dirty="0" err="1">
                <a:latin typeface="Bell MT" panose="02020503060305020303" pitchFamily="18" charset="77"/>
              </a:rPr>
              <a:t>Duka</a:t>
            </a:r>
            <a:endParaRPr lang="en-US" dirty="0">
              <a:latin typeface="Bell MT" panose="02020503060305020303" pitchFamily="18" charset="77"/>
            </a:endParaRPr>
          </a:p>
          <a:p>
            <a:r>
              <a:rPr lang="en-US" dirty="0">
                <a:latin typeface="Bell MT" panose="02020503060305020303" pitchFamily="18" charset="77"/>
              </a:rPr>
              <a:t>Lara</a:t>
            </a:r>
          </a:p>
          <a:p>
            <a:r>
              <a:rPr lang="en-US" dirty="0" err="1">
                <a:latin typeface="Bell MT" panose="02020503060305020303" pitchFamily="18" charset="77"/>
              </a:rPr>
              <a:t>Pati</a:t>
            </a:r>
            <a:endParaRPr lang="en-US" dirty="0">
              <a:latin typeface="Bell MT" panose="020205030603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043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DD16A-0C7B-224F-BD5A-A275B775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2B5B9-21CA-B54B-AA73-9B501657F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3579" y="1143000"/>
            <a:ext cx="5678904" cy="5033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dirty="0" err="1">
                <a:latin typeface="Bell MT" panose="02020503060305020303" pitchFamily="18" charset="77"/>
              </a:rPr>
              <a:t>Sukha</a:t>
            </a:r>
            <a:r>
              <a:rPr lang="id-ID" dirty="0">
                <a:latin typeface="Bell MT" panose="02020503060305020303" pitchFamily="18" charset="77"/>
              </a:rPr>
              <a:t>, kebahagiaan yang diperoleh dari kesuksesan duniawi, pertukaran duniawi. Kebahagiaan ini, </a:t>
            </a:r>
            <a:r>
              <a:rPr lang="id-ID" dirty="0" err="1">
                <a:latin typeface="Bell MT" panose="02020503060305020303" pitchFamily="18" charset="77"/>
              </a:rPr>
              <a:t>sukha</a:t>
            </a:r>
            <a:r>
              <a:rPr lang="id-ID" dirty="0">
                <a:latin typeface="Bell MT" panose="02020503060305020303" pitchFamily="18" charset="77"/>
              </a:rPr>
              <a:t>, cepat berlalu karena selalu </a:t>
            </a:r>
            <a:r>
              <a:rPr lang="id-ID" dirty="0" err="1">
                <a:latin typeface="Bell MT" panose="02020503060305020303" pitchFamily="18" charset="77"/>
              </a:rPr>
              <a:t>dukha</a:t>
            </a:r>
            <a:r>
              <a:rPr lang="id-ID" dirty="0">
                <a:latin typeface="Bell MT" panose="02020503060305020303" pitchFamily="18" charset="77"/>
              </a:rPr>
              <a:t>, atau kesedihan, datang berikutnya. </a:t>
            </a:r>
          </a:p>
          <a:p>
            <a:pPr marL="0" indent="0" algn="just">
              <a:buNone/>
            </a:pPr>
            <a:r>
              <a:rPr lang="id-ID" dirty="0">
                <a:latin typeface="Bell MT" panose="02020503060305020303" pitchFamily="18" charset="77"/>
              </a:rPr>
              <a:t>Di satu sisi adalah kebahagiaan, </a:t>
            </a:r>
            <a:r>
              <a:rPr lang="id-ID" dirty="0" err="1">
                <a:latin typeface="Bell MT" panose="02020503060305020303" pitchFamily="18" charset="77"/>
              </a:rPr>
              <a:t>sukha</a:t>
            </a:r>
            <a:r>
              <a:rPr lang="id-ID" dirty="0">
                <a:latin typeface="Bell MT" panose="02020503060305020303" pitchFamily="18" charset="77"/>
              </a:rPr>
              <a:t> dan di sisi lain adalah kesedihan, </a:t>
            </a:r>
            <a:r>
              <a:rPr lang="id-ID" dirty="0" err="1">
                <a:latin typeface="Bell MT" panose="02020503060305020303" pitchFamily="18" charset="77"/>
              </a:rPr>
              <a:t>dukha</a:t>
            </a:r>
            <a:r>
              <a:rPr lang="id-ID" dirty="0">
                <a:latin typeface="Bell MT" panose="02020503060305020303" pitchFamily="18" charset="77"/>
              </a:rPr>
              <a:t>. </a:t>
            </a:r>
          </a:p>
          <a:p>
            <a:pPr marL="0" indent="0" algn="just">
              <a:buNone/>
            </a:pPr>
            <a:r>
              <a:rPr lang="id-ID" dirty="0">
                <a:latin typeface="Bell MT" panose="02020503060305020303" pitchFamily="18" charset="77"/>
              </a:rPr>
              <a:t>Mereka selalu berpindah dari satu ke yang lain tetapi ada jenis kebahagiaan lain yang tidak memenuhi syarat dengan cara yang sama seperti </a:t>
            </a:r>
            <a:r>
              <a:rPr lang="id-ID" dirty="0" err="1">
                <a:latin typeface="Bell MT" panose="02020503060305020303" pitchFamily="18" charset="77"/>
              </a:rPr>
              <a:t>sukha</a:t>
            </a:r>
            <a:r>
              <a:rPr lang="id-ID" dirty="0">
                <a:latin typeface="Bell MT" panose="02020503060305020303" pitchFamily="18" charset="77"/>
              </a:rPr>
              <a:t> dan </a:t>
            </a:r>
            <a:r>
              <a:rPr lang="id-ID" dirty="0" err="1">
                <a:latin typeface="Bell MT" panose="02020503060305020303" pitchFamily="18" charset="77"/>
              </a:rPr>
              <a:t>isanandam</a:t>
            </a:r>
            <a:r>
              <a:rPr lang="id-ID" dirty="0">
                <a:latin typeface="Bell MT" panose="02020503060305020303" pitchFamily="18" charset="77"/>
              </a:rPr>
              <a:t> itu. </a:t>
            </a:r>
            <a:r>
              <a:rPr lang="id-ID" dirty="0" err="1">
                <a:latin typeface="Bell MT" panose="02020503060305020303" pitchFamily="18" charset="77"/>
              </a:rPr>
              <a:t>Anandam</a:t>
            </a:r>
            <a:r>
              <a:rPr lang="id-ID" dirty="0">
                <a:latin typeface="Bell MT" panose="02020503060305020303" pitchFamily="18" charset="77"/>
              </a:rPr>
              <a:t> adalah kebahagiaan abadi dan tidak memiliki kualifikasi ini. Itu tidak memiliki ekspresi yang berlawanan. Kebahagiaan abadi, </a:t>
            </a:r>
            <a:r>
              <a:rPr lang="id-ID" dirty="0" err="1">
                <a:latin typeface="Bell MT" panose="02020503060305020303" pitchFamily="18" charset="77"/>
              </a:rPr>
              <a:t>anandam</a:t>
            </a:r>
            <a:r>
              <a:rPr lang="id-ID" dirty="0">
                <a:latin typeface="Bell MT" panose="02020503060305020303" pitchFamily="18" charset="77"/>
              </a:rPr>
              <a:t>, tidak terkait dengan waktu, tempat, atau orang tertentu.</a:t>
            </a:r>
            <a:endParaRPr lang="en-US" dirty="0">
              <a:latin typeface="Bell MT" panose="02020503060305020303" pitchFamily="18" charset="77"/>
            </a:endParaRPr>
          </a:p>
        </p:txBody>
      </p:sp>
      <p:pic>
        <p:nvPicPr>
          <p:cNvPr id="12290" name="Picture 2" descr="Sukha, Dukha, and Anandam – happiness – The Book of Threes">
            <a:extLst>
              <a:ext uri="{FF2B5EF4-FFF2-40B4-BE49-F238E27FC236}">
                <a16:creationId xmlns:a16="http://schemas.microsoft.com/office/drawing/2014/main" id="{CBDC9B27-DF5D-014E-B3AF-4D197FCC3D9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9" y="1679199"/>
            <a:ext cx="3920959" cy="398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97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40F5-0EC6-FF47-A3EA-F84DD01A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Bell MT" panose="02020503060305020303" pitchFamily="18" charset="77"/>
              </a:rPr>
              <a:t>Tri Kaya </a:t>
            </a:r>
            <a:r>
              <a:rPr lang="en-US" sz="2800" dirty="0" err="1">
                <a:latin typeface="Bell MT" panose="02020503060305020303" pitchFamily="18" charset="77"/>
              </a:rPr>
              <a:t>Parisuda</a:t>
            </a:r>
            <a:endParaRPr lang="en-US" sz="2800" dirty="0">
              <a:latin typeface="Bell MT" panose="02020503060305020303" pitchFamily="18" charset="77"/>
            </a:endParaRPr>
          </a:p>
        </p:txBody>
      </p:sp>
      <p:pic>
        <p:nvPicPr>
          <p:cNvPr id="13314" name="Picture 2" descr="3 Cara Mudah Untuk Mencapai Tujuan Hidup | BLOG ARTAYANA">
            <a:extLst>
              <a:ext uri="{FF2B5EF4-FFF2-40B4-BE49-F238E27FC236}">
                <a16:creationId xmlns:a16="http://schemas.microsoft.com/office/drawing/2014/main" id="{807B4BBB-F5AB-234B-990F-A5DD6FFAD5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3448" y="1780674"/>
            <a:ext cx="3719552" cy="403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2AF84-8F3D-6A40-9111-6600D45184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>
                <a:latin typeface="Bell MT" panose="02020503060305020303" pitchFamily="18" charset="77"/>
              </a:rPr>
              <a:t>Berpikir</a:t>
            </a:r>
            <a:r>
              <a:rPr lang="en-US" dirty="0">
                <a:latin typeface="Bell MT" panose="02020503060305020303" pitchFamily="18" charset="77"/>
              </a:rPr>
              <a:t>,</a:t>
            </a:r>
          </a:p>
          <a:p>
            <a:r>
              <a:rPr lang="en-US" dirty="0" err="1">
                <a:latin typeface="Bell MT" panose="02020503060305020303" pitchFamily="18" charset="77"/>
              </a:rPr>
              <a:t>Berkata</a:t>
            </a:r>
            <a:r>
              <a:rPr lang="en-US" dirty="0">
                <a:latin typeface="Bell MT" panose="02020503060305020303" pitchFamily="18" charset="77"/>
              </a:rPr>
              <a:t>,</a:t>
            </a:r>
          </a:p>
          <a:p>
            <a:r>
              <a:rPr lang="en-US" dirty="0" err="1">
                <a:latin typeface="Bell MT" panose="02020503060305020303" pitchFamily="18" charset="77"/>
              </a:rPr>
              <a:t>Berbuat</a:t>
            </a:r>
            <a:r>
              <a:rPr lang="en-US" dirty="0">
                <a:latin typeface="Bell MT" panose="02020503060305020303" pitchFamily="18" charset="77"/>
              </a:rPr>
              <a:t> yang </a:t>
            </a:r>
            <a:r>
              <a:rPr lang="en-US" dirty="0" err="1">
                <a:latin typeface="Bell MT" panose="02020503060305020303" pitchFamily="18" charset="77"/>
              </a:rPr>
              <a:t>baik</a:t>
            </a:r>
            <a:endParaRPr lang="en-US" dirty="0">
              <a:latin typeface="Bell MT" panose="02020503060305020303" pitchFamily="18" charset="77"/>
            </a:endParaRPr>
          </a:p>
          <a:p>
            <a:endParaRPr lang="en-US" i="1" dirty="0">
              <a:latin typeface="Bell MT" panose="02020503060305020303" pitchFamily="18" charset="77"/>
            </a:endParaRPr>
          </a:p>
          <a:p>
            <a:r>
              <a:rPr lang="en-US" i="1" dirty="0">
                <a:latin typeface="Bell MT" panose="02020503060305020303" pitchFamily="18" charset="77"/>
              </a:rPr>
              <a:t>Body, mind, and soul</a:t>
            </a:r>
          </a:p>
          <a:p>
            <a:r>
              <a:rPr lang="en-US" dirty="0" err="1">
                <a:latin typeface="Bell MT" panose="02020503060305020303" pitchFamily="18" charset="77"/>
              </a:rPr>
              <a:t>Daya</a:t>
            </a:r>
            <a:r>
              <a:rPr lang="en-US" dirty="0">
                <a:latin typeface="Bell MT" panose="02020503060305020303" pitchFamily="18" charset="77"/>
              </a:rPr>
              <a:t> </a:t>
            </a:r>
            <a:r>
              <a:rPr lang="en-US" dirty="0" err="1">
                <a:latin typeface="Bell MT" panose="02020503060305020303" pitchFamily="18" charset="77"/>
              </a:rPr>
              <a:t>Saing</a:t>
            </a:r>
            <a:r>
              <a:rPr lang="en-US" dirty="0">
                <a:latin typeface="Bell MT" panose="02020503060305020303" pitchFamily="18" charset="77"/>
              </a:rPr>
              <a:t> (</a:t>
            </a:r>
            <a:r>
              <a:rPr lang="en-US" i="1" dirty="0">
                <a:latin typeface="Bell MT" panose="02020503060305020303" pitchFamily="18" charset="77"/>
              </a:rPr>
              <a:t>competitiveness</a:t>
            </a:r>
            <a:r>
              <a:rPr lang="en-US" dirty="0">
                <a:latin typeface="Bell MT" panose="02020503060305020303" pitchFamily="18" charset="77"/>
              </a:rPr>
              <a:t>)</a:t>
            </a:r>
          </a:p>
          <a:p>
            <a:r>
              <a:rPr lang="en-US" dirty="0" err="1">
                <a:latin typeface="Bell MT" panose="02020503060305020303" pitchFamily="18" charset="77"/>
              </a:rPr>
              <a:t>Ungggul</a:t>
            </a:r>
            <a:r>
              <a:rPr lang="en-US" dirty="0">
                <a:latin typeface="Bell MT" panose="02020503060305020303" pitchFamily="18" charset="77"/>
              </a:rPr>
              <a:t> (</a:t>
            </a:r>
            <a:r>
              <a:rPr lang="en-US" i="1" dirty="0">
                <a:latin typeface="Bell MT" panose="02020503060305020303" pitchFamily="18" charset="77"/>
              </a:rPr>
              <a:t>best excellent</a:t>
            </a:r>
            <a:r>
              <a:rPr lang="en-US" dirty="0">
                <a:latin typeface="Bell MT" panose="02020503060305020303" pitchFamily="18" charset="77"/>
              </a:rPr>
              <a:t>)</a:t>
            </a:r>
          </a:p>
          <a:p>
            <a:r>
              <a:rPr lang="en-US" dirty="0" err="1">
                <a:latin typeface="Bell MT" panose="02020503060305020303" pitchFamily="18" charset="77"/>
              </a:rPr>
              <a:t>Jejaring</a:t>
            </a:r>
            <a:r>
              <a:rPr lang="en-US" dirty="0">
                <a:latin typeface="Bell MT" panose="02020503060305020303" pitchFamily="18" charset="77"/>
              </a:rPr>
              <a:t> Kerjasama (</a:t>
            </a:r>
            <a:r>
              <a:rPr lang="en-US" i="1" dirty="0">
                <a:latin typeface="Bell MT" panose="02020503060305020303" pitchFamily="18" charset="77"/>
              </a:rPr>
              <a:t>Networking</a:t>
            </a:r>
            <a:r>
              <a:rPr lang="en-US" dirty="0">
                <a:latin typeface="Bell MT" panose="02020503060305020303" pitchFamily="18" charset="77"/>
              </a:rPr>
              <a:t>)</a:t>
            </a:r>
          </a:p>
          <a:p>
            <a:r>
              <a:rPr lang="en-US" i="1" dirty="0">
                <a:latin typeface="Bell MT" panose="02020503060305020303" pitchFamily="18" charset="77"/>
              </a:rPr>
              <a:t>Think locally, act globally</a:t>
            </a:r>
          </a:p>
        </p:txBody>
      </p:sp>
    </p:spTree>
    <p:extLst>
      <p:ext uri="{BB962C8B-B14F-4D97-AF65-F5344CB8AC3E}">
        <p14:creationId xmlns:p14="http://schemas.microsoft.com/office/powerpoint/2010/main" val="1541413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5D01-4A5E-4A42-BC62-F69D94C14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FE3BD-1FCC-634A-A9D4-1F563392C7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Om Shanti, Shanti, Shanti, 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0F4B0-551A-9445-8699-FBC132F5D2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Suksma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375AF0-5A05-DD48-9AA6-DB83BB8D770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" b="89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E6FF327-246C-2043-978A-11D5C7342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67852"/>
            <a:ext cx="3932237" cy="58954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ll MT" panose="02020503060305020303" pitchFamily="18" charset="77"/>
              </a:rPr>
              <a:t>Upanayana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B2BC9-D052-B840-AB60-C135B2B0C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ID" dirty="0">
                <a:latin typeface="Bell MT" panose="02020503060305020303" pitchFamily="18" charset="77"/>
              </a:rPr>
              <a:t>Upanayana </a:t>
            </a:r>
            <a:r>
              <a:rPr lang="en-ID" dirty="0" err="1">
                <a:latin typeface="Bell MT" panose="02020503060305020303" pitchFamily="18" charset="77"/>
              </a:rPr>
              <a:t>berasal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dari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bahasa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Sansekerta</a:t>
            </a:r>
            <a:r>
              <a:rPr lang="en-ID" dirty="0">
                <a:latin typeface="Bell MT" panose="02020503060305020303" pitchFamily="18" charset="77"/>
              </a:rPr>
              <a:t> yang </a:t>
            </a:r>
            <a:r>
              <a:rPr lang="en-ID" dirty="0" err="1">
                <a:latin typeface="Bell MT" panose="02020503060305020303" pitchFamily="18" charset="77"/>
              </a:rPr>
              <a:t>artinya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perkenalan</a:t>
            </a:r>
            <a:r>
              <a:rPr lang="en-ID" dirty="0">
                <a:latin typeface="Bell MT" panose="02020503060305020303" pitchFamily="18" charset="77"/>
              </a:rPr>
              <a:t>. Upanayana </a:t>
            </a:r>
            <a:r>
              <a:rPr lang="en-ID" dirty="0" err="1">
                <a:latin typeface="Bell MT" panose="02020503060305020303" pitchFamily="18" charset="77"/>
              </a:rPr>
              <a:t>adalah</a:t>
            </a:r>
            <a:r>
              <a:rPr lang="en-ID" dirty="0">
                <a:latin typeface="Bell MT" panose="02020503060305020303" pitchFamily="18" charset="77"/>
              </a:rPr>
              <a:t> masa </a:t>
            </a:r>
            <a:r>
              <a:rPr lang="en-ID" dirty="0" err="1">
                <a:latin typeface="Bell MT" panose="02020503060305020303" pitchFamily="18" charset="77"/>
              </a:rPr>
              <a:t>perkenalan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peserta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didik</a:t>
            </a:r>
            <a:r>
              <a:rPr lang="en-ID" dirty="0">
                <a:latin typeface="Bell MT" panose="02020503060305020303" pitchFamily="18" charset="77"/>
              </a:rPr>
              <a:t> (</a:t>
            </a:r>
            <a:r>
              <a:rPr lang="en-ID" dirty="0" err="1">
                <a:latin typeface="Bell MT" panose="02020503060305020303" pitchFamily="18" charset="77"/>
              </a:rPr>
              <a:t>siswa</a:t>
            </a:r>
            <a:r>
              <a:rPr lang="en-ID" dirty="0">
                <a:latin typeface="Bell MT" panose="02020503060305020303" pitchFamily="18" charset="77"/>
              </a:rPr>
              <a:t>) </a:t>
            </a:r>
            <a:r>
              <a:rPr lang="en-ID" dirty="0" err="1">
                <a:latin typeface="Bell MT" panose="02020503060305020303" pitchFamily="18" charset="77"/>
              </a:rPr>
              <a:t>baru</a:t>
            </a:r>
            <a:r>
              <a:rPr lang="en-ID" dirty="0">
                <a:latin typeface="Bell MT" panose="02020503060305020303" pitchFamily="18" charset="77"/>
              </a:rPr>
              <a:t> di </a:t>
            </a:r>
            <a:r>
              <a:rPr lang="en-ID" dirty="0" err="1">
                <a:latin typeface="Bell MT" panose="02020503060305020303" pitchFamily="18" charset="77"/>
              </a:rPr>
              <a:t>lingkungan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sekolah</a:t>
            </a:r>
            <a:endParaRPr lang="en-ID" dirty="0">
              <a:latin typeface="Bell MT" panose="02020503060305020303" pitchFamily="18" charset="77"/>
            </a:endParaRPr>
          </a:p>
          <a:p>
            <a:pPr algn="just"/>
            <a:r>
              <a:rPr lang="en-ID" dirty="0">
                <a:latin typeface="Bell MT" panose="02020503060305020303" pitchFamily="18" charset="77"/>
              </a:rPr>
              <a:t>Kitab </a:t>
            </a:r>
            <a:r>
              <a:rPr lang="en-ID" i="1" dirty="0" err="1">
                <a:latin typeface="Bell MT" panose="02020503060305020303" pitchFamily="18" charset="77"/>
              </a:rPr>
              <a:t>Sathapatha</a:t>
            </a:r>
            <a:r>
              <a:rPr lang="en-ID" i="1" dirty="0">
                <a:latin typeface="Bell MT" panose="02020503060305020303" pitchFamily="18" charset="77"/>
              </a:rPr>
              <a:t> Brahmana</a:t>
            </a:r>
            <a:r>
              <a:rPr lang="en-ID" dirty="0">
                <a:latin typeface="Bell MT" panose="02020503060305020303" pitchFamily="18" charset="77"/>
              </a:rPr>
              <a:t> </a:t>
            </a:r>
            <a:r>
              <a:rPr lang="en-ID" dirty="0" err="1">
                <a:latin typeface="Bell MT" panose="02020503060305020303" pitchFamily="18" charset="77"/>
              </a:rPr>
              <a:t>dijelaskan</a:t>
            </a:r>
            <a:r>
              <a:rPr lang="en-ID" dirty="0">
                <a:latin typeface="Bell MT" panose="02020503060305020303" pitchFamily="18" charset="77"/>
              </a:rPr>
              <a:t> : </a:t>
            </a:r>
            <a:r>
              <a:rPr lang="en-ID" dirty="0" err="1">
                <a:latin typeface="Bell MT" panose="02020503060305020303" pitchFamily="18" charset="77"/>
              </a:rPr>
              <a:t>Bahwa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seorang</a:t>
            </a:r>
            <a:r>
              <a:rPr lang="en-ID" dirty="0">
                <a:latin typeface="Bell MT" panose="02020503060305020303" pitchFamily="18" charset="77"/>
              </a:rPr>
              <a:t> Acharya </a:t>
            </a:r>
            <a:r>
              <a:rPr lang="en-ID" dirty="0" err="1">
                <a:latin typeface="Bell MT" panose="02020503060305020303" pitchFamily="18" charset="77"/>
              </a:rPr>
              <a:t>meletakkan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telapak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tangannya</a:t>
            </a:r>
            <a:r>
              <a:rPr lang="en-ID" dirty="0">
                <a:latin typeface="Bell MT" panose="02020503060305020303" pitchFamily="18" charset="77"/>
              </a:rPr>
              <a:t> di </a:t>
            </a:r>
            <a:r>
              <a:rPr lang="en-ID" dirty="0" err="1">
                <a:latin typeface="Bell MT" panose="02020503060305020303" pitchFamily="18" charset="77"/>
              </a:rPr>
              <a:t>ubun-ubun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anak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itu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sebagai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simbol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persatuan</a:t>
            </a:r>
            <a:r>
              <a:rPr lang="en-ID" dirty="0">
                <a:latin typeface="Bell MT" panose="02020503060305020303" pitchFamily="18" charset="77"/>
              </a:rPr>
              <a:t> dan </a:t>
            </a:r>
            <a:r>
              <a:rPr lang="en-ID" dirty="0" err="1">
                <a:latin typeface="Bell MT" panose="02020503060305020303" pitchFamily="18" charset="77"/>
              </a:rPr>
              <a:t>pencurahan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seluruh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personalitenya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kepada</a:t>
            </a:r>
            <a:r>
              <a:rPr lang="en-ID" dirty="0">
                <a:latin typeface="Bell MT" panose="02020503060305020303" pitchFamily="18" charset="77"/>
              </a:rPr>
              <a:t> murid-</a:t>
            </a:r>
            <a:r>
              <a:rPr lang="en-ID" dirty="0" err="1">
                <a:latin typeface="Bell MT" panose="02020503060305020303" pitchFamily="18" charset="77"/>
              </a:rPr>
              <a:t>muridnya</a:t>
            </a:r>
            <a:r>
              <a:rPr lang="en-ID" dirty="0">
                <a:latin typeface="Bell MT" panose="02020503060305020303" pitchFamily="18" charset="77"/>
              </a:rPr>
              <a:t> dan </a:t>
            </a:r>
            <a:r>
              <a:rPr lang="en-ID" dirty="0" err="1">
                <a:latin typeface="Bell MT" panose="02020503060305020303" pitchFamily="18" charset="77"/>
              </a:rPr>
              <a:t>setelah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itu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barulah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diajarkan</a:t>
            </a:r>
            <a:r>
              <a:rPr lang="en-ID" dirty="0">
                <a:latin typeface="Bell MT" panose="02020503060305020303" pitchFamily="18" charset="77"/>
              </a:rPr>
              <a:t> </a:t>
            </a:r>
            <a:r>
              <a:rPr lang="en-ID" i="1" dirty="0">
                <a:latin typeface="Bell MT" panose="02020503060305020303" pitchFamily="18" charset="77"/>
              </a:rPr>
              <a:t>Mantra </a:t>
            </a:r>
            <a:r>
              <a:rPr lang="en-ID" i="1" dirty="0" err="1">
                <a:latin typeface="Bell MT" panose="02020503060305020303" pitchFamily="18" charset="77"/>
              </a:rPr>
              <a:t>Sawitri</a:t>
            </a:r>
            <a:r>
              <a:rPr lang="en-ID" dirty="0">
                <a:latin typeface="Bell MT" panose="02020503060305020303" pitchFamily="18" charset="77"/>
              </a:rPr>
              <a:t> </a:t>
            </a:r>
            <a:r>
              <a:rPr lang="en-ID" dirty="0" err="1">
                <a:latin typeface="Bell MT" panose="02020503060305020303" pitchFamily="18" charset="77"/>
              </a:rPr>
              <a:t>untuk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menjadikannya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sebagai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seorang</a:t>
            </a:r>
            <a:r>
              <a:rPr lang="en-ID" dirty="0">
                <a:latin typeface="Bell MT" panose="02020503060305020303" pitchFamily="18" charset="77"/>
              </a:rPr>
              <a:t> brahmana.(</a:t>
            </a:r>
            <a:r>
              <a:rPr lang="en-ID" dirty="0" err="1">
                <a:latin typeface="Bell MT" panose="02020503060305020303" pitchFamily="18" charset="77"/>
              </a:rPr>
              <a:t>konsep-konsep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śraddhā</a:t>
            </a:r>
            <a:r>
              <a:rPr lang="en-ID" dirty="0">
                <a:latin typeface="Bell MT" panose="02020503060305020303" pitchFamily="18" charset="77"/>
              </a:rPr>
              <a:t> agama Hindu)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7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edic Blogs">
            <a:extLst>
              <a:ext uri="{FF2B5EF4-FFF2-40B4-BE49-F238E27FC236}">
                <a16:creationId xmlns:a16="http://schemas.microsoft.com/office/drawing/2014/main" id="{5DAAA508-14CD-4A4A-8E2D-84D6004226D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9" r="320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F59875-9B14-4E41-9B26-D11079801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6468F-2B17-2C49-952C-26174B75B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5958" y="1523682"/>
            <a:ext cx="289760" cy="57775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Vedic Blogs">
            <a:extLst>
              <a:ext uri="{FF2B5EF4-FFF2-40B4-BE49-F238E27FC236}">
                <a16:creationId xmlns:a16="http://schemas.microsoft.com/office/drawing/2014/main" id="{7D65BE66-39CC-7F4E-B28F-BC0098902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654050"/>
            <a:ext cx="10485438" cy="55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8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1EEE-AD4B-B641-89D8-B24779CA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Bell MT" panose="02020503060305020303" pitchFamily="18" charset="77"/>
              </a:rPr>
              <a:t>Apa</a:t>
            </a:r>
            <a:r>
              <a:rPr lang="en-US" dirty="0">
                <a:latin typeface="Bell MT" panose="02020503060305020303" pitchFamily="18" charset="77"/>
              </a:rPr>
              <a:t> </a:t>
            </a:r>
            <a:r>
              <a:rPr lang="en-US" dirty="0" err="1">
                <a:latin typeface="Bell MT" panose="02020503060305020303" pitchFamily="18" charset="77"/>
              </a:rPr>
              <a:t>itu</a:t>
            </a:r>
            <a:r>
              <a:rPr lang="en-US" dirty="0">
                <a:latin typeface="Bell MT" panose="02020503060305020303" pitchFamily="18" charset="77"/>
              </a:rPr>
              <a:t> Etika?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ADE4E-8807-7243-BBD9-864145EBB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>
                <a:latin typeface="Bell MT" panose="02020503060305020303" pitchFamily="18" charset="77"/>
              </a:rPr>
              <a:t>Etis</a:t>
            </a:r>
            <a:r>
              <a:rPr lang="en-ID" dirty="0">
                <a:latin typeface="Bell MT" panose="02020503060305020303" pitchFamily="18" charset="77"/>
              </a:rPr>
              <a:t>, </a:t>
            </a:r>
            <a:r>
              <a:rPr lang="en-ID" dirty="0" err="1">
                <a:latin typeface="Bell MT" panose="02020503060305020303" pitchFamily="18" charset="77"/>
              </a:rPr>
              <a:t>pantas</a:t>
            </a:r>
            <a:r>
              <a:rPr lang="en-ID" dirty="0">
                <a:latin typeface="Bell MT" panose="02020503060305020303" pitchFamily="18" charset="77"/>
              </a:rPr>
              <a:t>, </a:t>
            </a:r>
            <a:r>
              <a:rPr lang="en-ID" dirty="0" err="1">
                <a:latin typeface="Bell MT" panose="02020503060305020303" pitchFamily="18" charset="77"/>
              </a:rPr>
              <a:t>layak</a:t>
            </a:r>
            <a:r>
              <a:rPr lang="en-ID" dirty="0">
                <a:latin typeface="Bell MT" panose="02020503060305020303" pitchFamily="18" charset="77"/>
              </a:rPr>
              <a:t>, </a:t>
            </a:r>
            <a:r>
              <a:rPr lang="en-ID" dirty="0" err="1">
                <a:latin typeface="Bell MT" panose="02020503060305020303" pitchFamily="18" charset="77"/>
              </a:rPr>
              <a:t>beradab</a:t>
            </a:r>
            <a:r>
              <a:rPr lang="en-ID" dirty="0">
                <a:latin typeface="Bell MT" panose="02020503060305020303" pitchFamily="18" charset="77"/>
              </a:rPr>
              <a:t> (</a:t>
            </a:r>
            <a:r>
              <a:rPr lang="en-ID" i="1" dirty="0">
                <a:latin typeface="Bell MT" panose="02020503060305020303" pitchFamily="18" charset="77"/>
              </a:rPr>
              <a:t>civilized</a:t>
            </a:r>
            <a:r>
              <a:rPr lang="en-ID" dirty="0">
                <a:latin typeface="Bell MT" panose="02020503060305020303" pitchFamily="18" charset="77"/>
              </a:rPr>
              <a:t>) </a:t>
            </a:r>
          </a:p>
          <a:p>
            <a:r>
              <a:rPr lang="en-ID" dirty="0">
                <a:latin typeface="Bell MT" panose="02020503060305020303" pitchFamily="18" charset="77"/>
              </a:rPr>
              <a:t>Ethos </a:t>
            </a:r>
            <a:r>
              <a:rPr lang="en-ID" dirty="0" err="1">
                <a:latin typeface="Bell MT" panose="02020503060305020303" pitchFamily="18" charset="77"/>
              </a:rPr>
              <a:t>Kerja</a:t>
            </a:r>
            <a:r>
              <a:rPr lang="en-ID" dirty="0">
                <a:latin typeface="Bell MT" panose="02020503060305020303" pitchFamily="18" charset="77"/>
              </a:rPr>
              <a:t>: </a:t>
            </a:r>
            <a:r>
              <a:rPr lang="en-ID" dirty="0" err="1">
                <a:latin typeface="Bell MT" panose="02020503060305020303" pitchFamily="18" charset="77"/>
              </a:rPr>
              <a:t>disiplin</a:t>
            </a:r>
            <a:r>
              <a:rPr lang="en-ID" dirty="0">
                <a:latin typeface="Bell MT" panose="02020503060305020303" pitchFamily="18" charset="77"/>
              </a:rPr>
              <a:t>, </a:t>
            </a:r>
            <a:r>
              <a:rPr lang="en-ID" dirty="0" err="1">
                <a:latin typeface="Bell MT" panose="02020503060305020303" pitchFamily="18" charset="77"/>
              </a:rPr>
              <a:t>kesetiaan</a:t>
            </a:r>
            <a:r>
              <a:rPr lang="en-ID" dirty="0">
                <a:latin typeface="Bell MT" panose="02020503060305020303" pitchFamily="18" charset="77"/>
              </a:rPr>
              <a:t>, </a:t>
            </a:r>
            <a:r>
              <a:rPr lang="en-ID" dirty="0" err="1">
                <a:latin typeface="Bell MT" panose="02020503060305020303" pitchFamily="18" charset="77"/>
              </a:rPr>
              <a:t>kerja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sebagai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sebuah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tim</a:t>
            </a:r>
            <a:endParaRPr lang="en-ID" dirty="0">
              <a:latin typeface="Bell MT" panose="02020503060305020303" pitchFamily="18" charset="77"/>
            </a:endParaRPr>
          </a:p>
          <a:p>
            <a:r>
              <a:rPr lang="id-ID" dirty="0">
                <a:latin typeface="Bell MT" panose="02020503060305020303" pitchFamily="18" charset="77"/>
              </a:rPr>
              <a:t>Tiga prinsip dasar: </a:t>
            </a:r>
          </a:p>
          <a:p>
            <a:pPr lvl="1"/>
            <a:r>
              <a:rPr lang="id-ID" dirty="0">
                <a:latin typeface="Bell MT" panose="02020503060305020303" pitchFamily="18" charset="77"/>
              </a:rPr>
              <a:t>prinsip-prinsip menghormati orang, </a:t>
            </a:r>
          </a:p>
          <a:p>
            <a:pPr lvl="1"/>
            <a:r>
              <a:rPr lang="id-ID" dirty="0">
                <a:latin typeface="Bell MT" panose="02020503060305020303" pitchFamily="18" charset="77"/>
              </a:rPr>
              <a:t>kebaikan dan </a:t>
            </a:r>
          </a:p>
          <a:p>
            <a:pPr lvl="1"/>
            <a:r>
              <a:rPr lang="id-ID" dirty="0">
                <a:latin typeface="Bell MT" panose="02020503060305020303" pitchFamily="18" charset="77"/>
              </a:rPr>
              <a:t>keadilan</a:t>
            </a:r>
            <a:endParaRPr lang="en-US" dirty="0">
              <a:latin typeface="Bell MT" panose="020205030603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5681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47CB7D-1BEB-054C-BCB8-DA5AA47A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ll MT" panose="02020503060305020303" pitchFamily="18" charset="77"/>
              </a:rPr>
              <a:t>Tata Krama</a:t>
            </a:r>
          </a:p>
        </p:txBody>
      </p:sp>
      <p:pic>
        <p:nvPicPr>
          <p:cNvPr id="9" name="Picture 2" descr="Penjelasan catur warna catur asrama catur purusa artha">
            <a:extLst>
              <a:ext uri="{FF2B5EF4-FFF2-40B4-BE49-F238E27FC236}">
                <a16:creationId xmlns:a16="http://schemas.microsoft.com/office/drawing/2014/main" id="{F779BE84-6C5F-D544-B0A9-D35F8FDD65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6" y="1623997"/>
            <a:ext cx="4584031" cy="39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612DFA-68B8-294C-AE9C-55A897709F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ID" dirty="0">
                <a:latin typeface="Bell MT" panose="02020503060305020303" pitchFamily="18" charset="77"/>
              </a:rPr>
              <a:t>Tata Krama/ </a:t>
            </a:r>
            <a:r>
              <a:rPr lang="en-ID" dirty="0" err="1">
                <a:latin typeface="Bell MT" panose="02020503060305020303" pitchFamily="18" charset="77"/>
              </a:rPr>
              <a:t>sopan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santun</a:t>
            </a:r>
            <a:endParaRPr lang="en-ID" dirty="0">
              <a:latin typeface="Bell MT" panose="02020503060305020303" pitchFamily="18" charset="77"/>
            </a:endParaRPr>
          </a:p>
          <a:p>
            <a:pPr algn="just"/>
            <a:r>
              <a:rPr lang="en-ID" dirty="0" err="1">
                <a:latin typeface="Bell MT" panose="02020503060305020303" pitchFamily="18" charset="77"/>
              </a:rPr>
              <a:t>Aturan-aturan</a:t>
            </a:r>
            <a:r>
              <a:rPr lang="en-ID" dirty="0">
                <a:latin typeface="Bell MT" panose="02020503060305020303" pitchFamily="18" charset="77"/>
              </a:rPr>
              <a:t> yang </a:t>
            </a:r>
            <a:r>
              <a:rPr lang="en-ID" dirty="0" err="1">
                <a:latin typeface="Bell MT" panose="02020503060305020303" pitchFamily="18" charset="77"/>
              </a:rPr>
              <a:t>berlaku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baik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tertulis</a:t>
            </a:r>
            <a:r>
              <a:rPr lang="en-ID" dirty="0">
                <a:latin typeface="Bell MT" panose="02020503060305020303" pitchFamily="18" charset="77"/>
              </a:rPr>
              <a:t>, </a:t>
            </a:r>
            <a:r>
              <a:rPr lang="en-ID" dirty="0" err="1">
                <a:latin typeface="Bell MT" panose="02020503060305020303" pitchFamily="18" charset="77"/>
              </a:rPr>
              <a:t>maupun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tidak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tertulis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dalam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pergaulan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manusia</a:t>
            </a:r>
            <a:r>
              <a:rPr lang="en-ID" dirty="0">
                <a:latin typeface="Bell MT" panose="02020503060305020303" pitchFamily="18" charset="77"/>
              </a:rPr>
              <a:t>. Masyarakat</a:t>
            </a:r>
          </a:p>
          <a:p>
            <a:pPr algn="just"/>
            <a:r>
              <a:rPr lang="en-ID" dirty="0" err="1">
                <a:latin typeface="Bell MT" panose="02020503060305020303" pitchFamily="18" charset="77"/>
              </a:rPr>
              <a:t>Katakan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ya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kalau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ya</a:t>
            </a:r>
            <a:r>
              <a:rPr lang="en-ID" dirty="0">
                <a:latin typeface="Bell MT" panose="02020503060305020303" pitchFamily="18" charset="77"/>
              </a:rPr>
              <a:t>, </a:t>
            </a:r>
            <a:r>
              <a:rPr lang="en-ID" dirty="0" err="1">
                <a:latin typeface="Bell MT" panose="02020503060305020303" pitchFamily="18" charset="77"/>
              </a:rPr>
              <a:t>katakan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tidak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kalau</a:t>
            </a:r>
            <a:r>
              <a:rPr lang="en-ID" dirty="0">
                <a:latin typeface="Bell MT" panose="02020503060305020303" pitchFamily="18" charset="77"/>
              </a:rPr>
              <a:t> </a:t>
            </a:r>
            <a:r>
              <a:rPr lang="en-ID" dirty="0" err="1">
                <a:latin typeface="Bell MT" panose="02020503060305020303" pitchFamily="18" charset="77"/>
              </a:rPr>
              <a:t>tidak</a:t>
            </a:r>
            <a:endParaRPr lang="en-ID" dirty="0">
              <a:latin typeface="Bell MT" panose="02020503060305020303" pitchFamily="18" charset="77"/>
            </a:endParaRPr>
          </a:p>
          <a:p>
            <a:pPr algn="just"/>
            <a:r>
              <a:rPr lang="en-ID" dirty="0" err="1">
                <a:latin typeface="Bell MT" panose="02020503060305020303" pitchFamily="18" charset="77"/>
              </a:rPr>
              <a:t>Keluarga</a:t>
            </a:r>
            <a:r>
              <a:rPr lang="en-ID" dirty="0">
                <a:latin typeface="Bell MT" panose="02020503060305020303" pitchFamily="18" charset="77"/>
              </a:rPr>
              <a:t>, </a:t>
            </a:r>
            <a:r>
              <a:rPr lang="en-ID" dirty="0" err="1">
                <a:latin typeface="Bell MT" panose="02020503060305020303" pitchFamily="18" charset="77"/>
              </a:rPr>
              <a:t>Komunitas</a:t>
            </a:r>
            <a:r>
              <a:rPr lang="en-ID" dirty="0">
                <a:latin typeface="Bell MT" panose="02020503060305020303" pitchFamily="18" charset="77"/>
              </a:rPr>
              <a:t>/ Masyarakat, Negara dan </a:t>
            </a:r>
            <a:r>
              <a:rPr lang="en-ID" dirty="0" err="1">
                <a:latin typeface="Bell MT" panose="02020503060305020303" pitchFamily="18" charset="77"/>
              </a:rPr>
              <a:t>Bangsa</a:t>
            </a:r>
            <a:endParaRPr lang="en-ID" dirty="0">
              <a:latin typeface="Bell MT" panose="020205030603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4468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CCA7-37D6-6A49-B63D-092A9A2A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The Difference Between Principles and Values | by Keith Norris |  Mission.org | Medium">
            <a:extLst>
              <a:ext uri="{FF2B5EF4-FFF2-40B4-BE49-F238E27FC236}">
                <a16:creationId xmlns:a16="http://schemas.microsoft.com/office/drawing/2014/main" id="{95CA5BDF-5DE2-8E44-AAC3-7461215C443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8" y="1690688"/>
            <a:ext cx="5426242" cy="42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alues in Today&amp;#39;s Society – Youth First">
            <a:extLst>
              <a:ext uri="{FF2B5EF4-FFF2-40B4-BE49-F238E27FC236}">
                <a16:creationId xmlns:a16="http://schemas.microsoft.com/office/drawing/2014/main" id="{008F0373-1BFE-E947-BCA3-FAD1074A5D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2044" y="3671888"/>
            <a:ext cx="3364325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16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2DF23D-E7D4-5E4C-888F-556DF3CF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>
                <a:latin typeface="Bell MT" panose="02020503060305020303" pitchFamily="18" charset="77"/>
              </a:rPr>
              <a:t>Sistem</a:t>
            </a:r>
            <a:r>
              <a:rPr lang="en-US" sz="2800" dirty="0">
                <a:latin typeface="Bell MT" panose="02020503060305020303" pitchFamily="18" charset="77"/>
              </a:rPr>
              <a:t> </a:t>
            </a:r>
            <a:r>
              <a:rPr lang="en-US" sz="2800" dirty="0" err="1">
                <a:latin typeface="Bell MT" panose="02020503060305020303" pitchFamily="18" charset="77"/>
              </a:rPr>
              <a:t>Kebudayaan</a:t>
            </a:r>
            <a:r>
              <a:rPr lang="en-US" sz="2800" dirty="0">
                <a:latin typeface="Bell MT" panose="02020503060305020303" pitchFamily="18" charset="77"/>
              </a:rPr>
              <a:t> </a:t>
            </a:r>
            <a:r>
              <a:rPr lang="en-US" sz="2800" dirty="0" err="1">
                <a:latin typeface="Bell MT" panose="02020503060305020303" pitchFamily="18" charset="77"/>
              </a:rPr>
              <a:t>Koentjaraningrat</a:t>
            </a:r>
            <a:endParaRPr lang="en-US" sz="2800" dirty="0">
              <a:latin typeface="Bell MT" panose="02020503060305020303" pitchFamily="18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7F034F-9AEF-0B47-B6DF-1313540B0D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Bell MT" panose="02020503060305020303" pitchFamily="18" charset="77"/>
              </a:rPr>
              <a:t>Tangible (</a:t>
            </a:r>
            <a:r>
              <a:rPr lang="en-US" dirty="0" err="1">
                <a:latin typeface="Bell MT" panose="02020503060305020303" pitchFamily="18" charset="77"/>
              </a:rPr>
              <a:t>budaya</a:t>
            </a:r>
            <a:r>
              <a:rPr lang="en-US" dirty="0">
                <a:latin typeface="Bell MT" panose="02020503060305020303" pitchFamily="18" charset="77"/>
              </a:rPr>
              <a:t> </a:t>
            </a:r>
            <a:r>
              <a:rPr lang="en-US" dirty="0" err="1">
                <a:latin typeface="Bell MT" panose="02020503060305020303" pitchFamily="18" charset="77"/>
              </a:rPr>
              <a:t>fisik</a:t>
            </a:r>
            <a:r>
              <a:rPr lang="en-US" dirty="0">
                <a:latin typeface="Bell MT" panose="02020503060305020303" pitchFamily="18" charset="77"/>
              </a:rPr>
              <a:t>) dan intangible (</a:t>
            </a:r>
            <a:r>
              <a:rPr lang="en-US" dirty="0" err="1">
                <a:latin typeface="Bell MT" panose="02020503060305020303" pitchFamily="18" charset="77"/>
              </a:rPr>
              <a:t>budaya</a:t>
            </a:r>
            <a:r>
              <a:rPr lang="en-US" dirty="0">
                <a:latin typeface="Bell MT" panose="02020503060305020303" pitchFamily="18" charset="77"/>
              </a:rPr>
              <a:t> non </a:t>
            </a:r>
            <a:r>
              <a:rPr lang="en-US" dirty="0" err="1">
                <a:latin typeface="Bell MT" panose="02020503060305020303" pitchFamily="18" charset="77"/>
              </a:rPr>
              <a:t>fisik</a:t>
            </a:r>
            <a:r>
              <a:rPr lang="en-US" dirty="0">
                <a:latin typeface="Bell MT" panose="02020503060305020303" pitchFamily="18" charset="77"/>
              </a:rPr>
              <a:t>)</a:t>
            </a:r>
          </a:p>
          <a:p>
            <a:r>
              <a:rPr lang="en-US" dirty="0" err="1">
                <a:latin typeface="Bell MT" panose="02020503060305020303" pitchFamily="18" charset="77"/>
              </a:rPr>
              <a:t>Sudut</a:t>
            </a:r>
            <a:r>
              <a:rPr lang="en-US" dirty="0">
                <a:latin typeface="Bell MT" panose="02020503060305020303" pitchFamily="18" charset="77"/>
              </a:rPr>
              <a:t> </a:t>
            </a:r>
            <a:r>
              <a:rPr lang="en-US" dirty="0" err="1">
                <a:latin typeface="Bell MT" panose="02020503060305020303" pitchFamily="18" charset="77"/>
              </a:rPr>
              <a:t>pandang</a:t>
            </a:r>
            <a:r>
              <a:rPr lang="en-US" dirty="0">
                <a:latin typeface="Bell MT" panose="02020503060305020303" pitchFamily="18" charset="77"/>
              </a:rPr>
              <a:t> </a:t>
            </a:r>
            <a:r>
              <a:rPr lang="en-US" dirty="0" err="1">
                <a:latin typeface="Bell MT" panose="02020503060305020303" pitchFamily="18" charset="77"/>
              </a:rPr>
              <a:t>dari</a:t>
            </a:r>
            <a:r>
              <a:rPr lang="en-US" dirty="0">
                <a:latin typeface="Bell MT" panose="02020503060305020303" pitchFamily="18" charset="77"/>
              </a:rPr>
              <a:t> </a:t>
            </a:r>
            <a:r>
              <a:rPr lang="en-US" dirty="0" err="1">
                <a:latin typeface="Bell MT" panose="02020503060305020303" pitchFamily="18" charset="77"/>
              </a:rPr>
              <a:t>dalam</a:t>
            </a:r>
            <a:r>
              <a:rPr lang="en-US" dirty="0">
                <a:latin typeface="Bell MT" panose="02020503060305020303" pitchFamily="18" charset="77"/>
              </a:rPr>
              <a:t> </a:t>
            </a:r>
            <a:r>
              <a:rPr lang="en-US" i="1" dirty="0">
                <a:latin typeface="Bell MT" panose="02020503060305020303" pitchFamily="18" charset="77"/>
              </a:rPr>
              <a:t>(from within</a:t>
            </a:r>
            <a:r>
              <a:rPr lang="en-US" dirty="0">
                <a:latin typeface="Bell MT" panose="02020503060305020303" pitchFamily="18" charset="77"/>
              </a:rPr>
              <a:t>)</a:t>
            </a:r>
          </a:p>
          <a:p>
            <a:r>
              <a:rPr lang="en-US" i="1" dirty="0">
                <a:latin typeface="Bell MT" panose="02020503060305020303" pitchFamily="18" charset="77"/>
              </a:rPr>
              <a:t>Cultural distances </a:t>
            </a:r>
            <a:r>
              <a:rPr lang="en-US" dirty="0">
                <a:latin typeface="Bell MT" panose="02020503060305020303" pitchFamily="18" charset="77"/>
              </a:rPr>
              <a:t>(Jarak </a:t>
            </a:r>
            <a:r>
              <a:rPr lang="en-US" dirty="0" err="1">
                <a:latin typeface="Bell MT" panose="02020503060305020303" pitchFamily="18" charset="77"/>
              </a:rPr>
              <a:t>budaya</a:t>
            </a:r>
            <a:r>
              <a:rPr lang="en-US" dirty="0">
                <a:latin typeface="Bell MT" panose="02020503060305020303" pitchFamily="18" charset="77"/>
              </a:rPr>
              <a:t>)</a:t>
            </a:r>
          </a:p>
          <a:p>
            <a:r>
              <a:rPr lang="en-US" dirty="0">
                <a:latin typeface="Bell MT" panose="02020503060305020303" pitchFamily="18" charset="77"/>
              </a:rPr>
              <a:t>Value </a:t>
            </a:r>
            <a:r>
              <a:rPr lang="en-US" dirty="0" err="1">
                <a:latin typeface="Bell MT" panose="02020503060305020303" pitchFamily="18" charset="77"/>
              </a:rPr>
              <a:t>sulit</a:t>
            </a:r>
            <a:r>
              <a:rPr lang="en-US" dirty="0">
                <a:latin typeface="Bell MT" panose="02020503060305020303" pitchFamily="18" charset="77"/>
              </a:rPr>
              <a:t> </a:t>
            </a:r>
            <a:r>
              <a:rPr lang="en-US" dirty="0" err="1">
                <a:latin typeface="Bell MT" panose="02020503060305020303" pitchFamily="18" charset="77"/>
              </a:rPr>
              <a:t>berubah</a:t>
            </a:r>
            <a:r>
              <a:rPr lang="en-US" dirty="0">
                <a:latin typeface="Bell MT" panose="02020503060305020303" pitchFamily="18" charset="77"/>
              </a:rPr>
              <a:t>, </a:t>
            </a:r>
            <a:r>
              <a:rPr lang="en-US" dirty="0" err="1">
                <a:latin typeface="Bell MT" panose="02020503060305020303" pitchFamily="18" charset="77"/>
              </a:rPr>
              <a:t>sistem</a:t>
            </a:r>
            <a:r>
              <a:rPr lang="en-US" dirty="0">
                <a:latin typeface="Bell MT" panose="02020503060305020303" pitchFamily="18" charset="77"/>
              </a:rPr>
              <a:t> </a:t>
            </a:r>
            <a:r>
              <a:rPr lang="en-US" dirty="0" err="1">
                <a:latin typeface="Bell MT" panose="02020503060305020303" pitchFamily="18" charset="77"/>
              </a:rPr>
              <a:t>budaya</a:t>
            </a:r>
            <a:r>
              <a:rPr lang="en-US" dirty="0">
                <a:latin typeface="Bell MT" panose="02020503060305020303" pitchFamily="18" charset="77"/>
              </a:rPr>
              <a:t>, </a:t>
            </a:r>
            <a:r>
              <a:rPr lang="en-US" dirty="0" err="1">
                <a:latin typeface="Bell MT" panose="02020503060305020303" pitchFamily="18" charset="77"/>
              </a:rPr>
              <a:t>budaya</a:t>
            </a:r>
            <a:r>
              <a:rPr lang="en-US" dirty="0">
                <a:latin typeface="Bell MT" panose="02020503060305020303" pitchFamily="18" charset="77"/>
              </a:rPr>
              <a:t> </a:t>
            </a:r>
            <a:r>
              <a:rPr lang="en-US" dirty="0" err="1">
                <a:latin typeface="Bell MT" panose="02020503060305020303" pitchFamily="18" charset="77"/>
              </a:rPr>
              <a:t>fisik</a:t>
            </a:r>
            <a:r>
              <a:rPr lang="en-US" dirty="0">
                <a:latin typeface="Bell MT" panose="02020503060305020303" pitchFamily="18" charset="77"/>
              </a:rPr>
              <a:t> </a:t>
            </a:r>
            <a:r>
              <a:rPr lang="en-US" dirty="0" err="1">
                <a:latin typeface="Bell MT" panose="02020503060305020303" pitchFamily="18" charset="77"/>
              </a:rPr>
              <a:t>lebih</a:t>
            </a:r>
            <a:r>
              <a:rPr lang="en-US" dirty="0">
                <a:latin typeface="Bell MT" panose="02020503060305020303" pitchFamily="18" charset="77"/>
              </a:rPr>
              <a:t> </a:t>
            </a:r>
            <a:r>
              <a:rPr lang="en-US" dirty="0" err="1">
                <a:latin typeface="Bell MT" panose="02020503060305020303" pitchFamily="18" charset="77"/>
              </a:rPr>
              <a:t>mudah</a:t>
            </a:r>
            <a:endParaRPr lang="en-US" dirty="0">
              <a:latin typeface="Bell MT" panose="02020503060305020303" pitchFamily="18" charset="77"/>
            </a:endParaRPr>
          </a:p>
          <a:p>
            <a:endParaRPr lang="en-US" dirty="0"/>
          </a:p>
        </p:txBody>
      </p:sp>
      <p:pic>
        <p:nvPicPr>
          <p:cNvPr id="2050" name="Picture 2" descr="Ideologi,Gagasan,Tindakan,Artefak: PROSES BERARSITEKTUR DALAM TELAAH  ANTROPOLOGIS | ZENADANX">
            <a:extLst>
              <a:ext uri="{FF2B5EF4-FFF2-40B4-BE49-F238E27FC236}">
                <a16:creationId xmlns:a16="http://schemas.microsoft.com/office/drawing/2014/main" id="{F235209A-1BF2-0648-9EF9-83840F5C5F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53" y="1825625"/>
            <a:ext cx="4259179" cy="396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68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CAE676-0C67-6145-A843-2EB3E4100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>
                <a:latin typeface="Bell MT" panose="02020503060305020303" pitchFamily="18" charset="77"/>
              </a:rPr>
              <a:t>Perbedaan</a:t>
            </a:r>
            <a:r>
              <a:rPr lang="en-US" sz="2800" dirty="0">
                <a:latin typeface="Bell MT" panose="02020503060305020303" pitchFamily="18" charset="77"/>
              </a:rPr>
              <a:t> </a:t>
            </a:r>
            <a:br>
              <a:rPr lang="en-US" sz="2800" dirty="0">
                <a:latin typeface="Bell MT" panose="02020503060305020303" pitchFamily="18" charset="77"/>
              </a:rPr>
            </a:br>
            <a:r>
              <a:rPr lang="en-US" sz="2800" dirty="0" err="1">
                <a:latin typeface="Bell MT" panose="02020503060305020303" pitchFamily="18" charset="77"/>
              </a:rPr>
              <a:t>antara</a:t>
            </a:r>
            <a:r>
              <a:rPr lang="en-US" sz="2800" dirty="0">
                <a:latin typeface="Bell MT" panose="02020503060305020303" pitchFamily="18" charset="77"/>
              </a:rPr>
              <a:t> </a:t>
            </a:r>
            <a:br>
              <a:rPr lang="en-US" sz="2800" dirty="0">
                <a:latin typeface="Bell MT" panose="02020503060305020303" pitchFamily="18" charset="77"/>
              </a:rPr>
            </a:br>
            <a:r>
              <a:rPr lang="en-US" sz="2800" dirty="0">
                <a:latin typeface="Bell MT" panose="02020503060305020303" pitchFamily="18" charset="77"/>
              </a:rPr>
              <a:t>Norma dan Nilai</a:t>
            </a:r>
          </a:p>
        </p:txBody>
      </p:sp>
      <p:pic>
        <p:nvPicPr>
          <p:cNvPr id="6146" name="Picture 2" descr="What is the Difference Between Norms and Values - Pediaa.Com">
            <a:extLst>
              <a:ext uri="{FF2B5EF4-FFF2-40B4-BE49-F238E27FC236}">
                <a16:creationId xmlns:a16="http://schemas.microsoft.com/office/drawing/2014/main" id="{20BB6141-7DA3-974A-82D3-7B6D3E3674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4072" y="803275"/>
            <a:ext cx="4949794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576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DC9C2-E5F2-D847-9A6D-348CA5FF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>
                <a:latin typeface="Bell MT" panose="02020503060305020303" pitchFamily="18" charset="77"/>
              </a:rPr>
              <a:t>Sikap</a:t>
            </a:r>
            <a:r>
              <a:rPr lang="en-US" sz="2800" b="1" dirty="0">
                <a:latin typeface="Bell MT" panose="02020503060305020303" pitchFamily="18" charset="77"/>
              </a:rPr>
              <a:t>, </a:t>
            </a:r>
            <a:r>
              <a:rPr lang="en-US" sz="2800" b="1" dirty="0" err="1">
                <a:latin typeface="Bell MT" panose="02020503060305020303" pitchFamily="18" charset="77"/>
              </a:rPr>
              <a:t>Kepercayaan</a:t>
            </a:r>
            <a:r>
              <a:rPr lang="en-US" sz="2800" b="1" dirty="0">
                <a:latin typeface="Bell MT" panose="02020503060305020303" pitchFamily="18" charset="77"/>
              </a:rPr>
              <a:t>, dan Nil</a:t>
            </a:r>
            <a:r>
              <a:rPr lang="en-US" sz="2800" dirty="0">
                <a:latin typeface="Bell MT" panose="02020503060305020303" pitchFamily="18" charset="77"/>
              </a:rPr>
              <a:t>ai</a:t>
            </a:r>
          </a:p>
        </p:txBody>
      </p:sp>
      <p:pic>
        <p:nvPicPr>
          <p:cNvPr id="5124" name="Picture 4" descr="Differences in Culture Differences in Culture Societies differ">
            <a:extLst>
              <a:ext uri="{FF2B5EF4-FFF2-40B4-BE49-F238E27FC236}">
                <a16:creationId xmlns:a16="http://schemas.microsoft.com/office/drawing/2014/main" id="{BBA93E20-B322-2C4E-BB91-A4F0688791F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8" y="1690687"/>
            <a:ext cx="4969042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 diagram that shows 3 circles each one inside the other. The inner circle defines the word value: A person’s own set of principles which they consider of great importance. The middle circle defines the word belief: An idea that is accepted as true without any facts. The outer circle defines the word attitude: A way of thinking or feeling with regards to someone or something.">
            <a:extLst>
              <a:ext uri="{FF2B5EF4-FFF2-40B4-BE49-F238E27FC236}">
                <a16:creationId xmlns:a16="http://schemas.microsoft.com/office/drawing/2014/main" id="{C1B57063-0A81-4E43-B9A5-D1EA673447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0381" y="3671888"/>
            <a:ext cx="2847650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60897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{5ECD25CF-AB49-2F4B-89A2-C2D4044475A1}tf16401369</Template>
  <TotalTime>277</TotalTime>
  <Words>430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Atlas</vt:lpstr>
      <vt:lpstr>Pengenalan Etika Budaya,  Tata Krama dan  Kehidupan Kampus </vt:lpstr>
      <vt:lpstr>Upanayana</vt:lpstr>
      <vt:lpstr>PowerPoint Presentation</vt:lpstr>
      <vt:lpstr>Apa itu Etika?</vt:lpstr>
      <vt:lpstr>Tata Krama</vt:lpstr>
      <vt:lpstr>PowerPoint Presentation</vt:lpstr>
      <vt:lpstr>Sistem Kebudayaan Koentjaraningrat</vt:lpstr>
      <vt:lpstr>Perbedaan  antara  Norma dan Nilai</vt:lpstr>
      <vt:lpstr>Sikap, Kepercayaan, dan Nilai</vt:lpstr>
      <vt:lpstr>Jean Jacques Rousseau</vt:lpstr>
      <vt:lpstr>John Locke, Tabularasa</vt:lpstr>
      <vt:lpstr>Catur Asrama  dan  pembelajaran menuju penerimaan terhadap keniscayaan dualitas semesta</vt:lpstr>
      <vt:lpstr>PowerPoint Presentation</vt:lpstr>
      <vt:lpstr>Tri Kaya Parisuda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Etika Budaya Tata Krama dan Kehidupan Kampus </dc:title>
  <dc:creator>I Ketut Ardhana</dc:creator>
  <cp:lastModifiedBy>Unknown User</cp:lastModifiedBy>
  <cp:revision>60</cp:revision>
  <dcterms:created xsi:type="dcterms:W3CDTF">2021-08-21T23:51:01Z</dcterms:created>
  <dcterms:modified xsi:type="dcterms:W3CDTF">2021-08-23T00:52:50Z</dcterms:modified>
</cp:coreProperties>
</file>