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77" r:id="rId2"/>
    <p:sldId id="278" r:id="rId3"/>
    <p:sldId id="257" r:id="rId4"/>
    <p:sldId id="258" r:id="rId5"/>
    <p:sldId id="259" r:id="rId6"/>
    <p:sldId id="260" r:id="rId7"/>
    <p:sldId id="261" r:id="rId8"/>
    <p:sldId id="262" r:id="rId9"/>
    <p:sldId id="274" r:id="rId10"/>
    <p:sldId id="265" r:id="rId11"/>
    <p:sldId id="266" r:id="rId12"/>
    <p:sldId id="267" r:id="rId13"/>
    <p:sldId id="268" r:id="rId14"/>
    <p:sldId id="269" r:id="rId15"/>
    <p:sldId id="270" r:id="rId16"/>
    <p:sldId id="271" r:id="rId17"/>
    <p:sldId id="276" r:id="rId18"/>
    <p:sldId id="275" r:id="rId19"/>
    <p:sldId id="272" r:id="rId20"/>
    <p:sldId id="273" r:id="rId2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Saturday, August 21, 2021</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47309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Saturday, August 21, 2021</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95360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Saturday, August 21, 2021</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77146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Saturday, August 21, 2021</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01997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Saturday, August 21, 2021</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9350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Saturday, August 21, 2021</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941894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Saturday, August 21, 2021</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534682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Saturday, August 21, 2021</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25774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Saturday, August 21, 2021</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63440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Saturday, August 21, 2021</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002971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Saturday, August 21, 2021</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70671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fld id="{E8352ED3-3C46-4C9A-9738-67B2D875E7E2}" type="datetime2">
              <a:rPr lang="en-US" smtClean="0"/>
              <a:pPr/>
              <a:t>Saturday, August 21, 2021</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3022990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2" r:id="rId6"/>
    <p:sldLayoutId id="2147483698" r:id="rId7"/>
    <p:sldLayoutId id="2147483699" r:id="rId8"/>
    <p:sldLayoutId id="2147483700" r:id="rId9"/>
    <p:sldLayoutId id="2147483701" r:id="rId10"/>
    <p:sldLayoutId id="2147483703" r:id="rId11"/>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ts val="28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ts val="28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2pPr>
      <a:lvl3pPr marL="1143000" indent="-228600" algn="l" defTabSz="914400" rtl="0" eaLnBrk="1" latinLnBrk="0" hangingPunct="1">
        <a:lnSpc>
          <a:spcPts val="28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3pPr>
      <a:lvl4pPr marL="1600200" indent="-228600" algn="l" defTabSz="914400" rtl="0" eaLnBrk="1" latinLnBrk="0" hangingPunct="1">
        <a:lnSpc>
          <a:spcPts val="28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4pPr>
      <a:lvl5pPr marL="2057400" indent="-228600" algn="l" defTabSz="914400" rtl="0" eaLnBrk="1" latinLnBrk="0" hangingPunct="1">
        <a:lnSpc>
          <a:spcPts val="28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77D654-13D3-4DF6-A7F5-88E1D85CB1C0}"/>
              </a:ext>
            </a:extLst>
          </p:cNvPr>
          <p:cNvSpPr>
            <a:spLocks noGrp="1"/>
          </p:cNvSpPr>
          <p:nvPr>
            <p:ph idx="1"/>
          </p:nvPr>
        </p:nvSpPr>
        <p:spPr>
          <a:xfrm>
            <a:off x="913473" y="626165"/>
            <a:ext cx="10543031" cy="5834269"/>
          </a:xfr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marL="0" indent="0" algn="ctr">
              <a:lnSpc>
                <a:spcPct val="110000"/>
              </a:lnSpc>
              <a:spcBef>
                <a:spcPts val="0"/>
              </a:spcBef>
              <a:buNone/>
            </a:pPr>
            <a:endParaRPr lang="en-US" sz="7200" dirty="0">
              <a:effectLst>
                <a:outerShdw blurRad="38100" dist="38100" dir="2700000" algn="tl">
                  <a:srgbClr val="000000">
                    <a:alpha val="43137"/>
                  </a:srgbClr>
                </a:outerShdw>
              </a:effectLst>
              <a:latin typeface="Cooper Black" panose="0208090404030B020404" pitchFamily="18" charset="0"/>
            </a:endParaRPr>
          </a:p>
          <a:p>
            <a:pPr marL="0" indent="0" algn="ctr">
              <a:lnSpc>
                <a:spcPct val="110000"/>
              </a:lnSpc>
              <a:spcBef>
                <a:spcPts val="0"/>
              </a:spcBef>
              <a:buNone/>
            </a:pPr>
            <a:r>
              <a:rPr lang="en-US" sz="7200" dirty="0">
                <a:effectLst>
                  <a:outerShdw blurRad="38100" dist="38100" dir="2700000" algn="tl">
                    <a:srgbClr val="000000">
                      <a:alpha val="43137"/>
                    </a:srgbClr>
                  </a:outerShdw>
                </a:effectLst>
                <a:latin typeface="Cooper Black" panose="0208090404030B020404" pitchFamily="18" charset="0"/>
              </a:rPr>
              <a:t>SELAMAT DATANG</a:t>
            </a:r>
          </a:p>
          <a:p>
            <a:pPr marL="0" indent="0" algn="ctr">
              <a:lnSpc>
                <a:spcPct val="110000"/>
              </a:lnSpc>
              <a:spcBef>
                <a:spcPts val="0"/>
              </a:spcBef>
              <a:buNone/>
            </a:pPr>
            <a:r>
              <a:rPr lang="en-US" sz="4400" dirty="0">
                <a:solidFill>
                  <a:srgbClr val="FFC000"/>
                </a:solidFill>
                <a:effectLst>
                  <a:outerShdw blurRad="38100" dist="38100" dir="2700000" algn="tl">
                    <a:srgbClr val="000000">
                      <a:alpha val="43137"/>
                    </a:srgbClr>
                  </a:outerShdw>
                </a:effectLst>
                <a:latin typeface="Cooper Black" panose="0208090404030B020404" pitchFamily="18" charset="0"/>
              </a:rPr>
              <a:t>MAHASISWA BARU </a:t>
            </a:r>
          </a:p>
          <a:p>
            <a:pPr marL="0" indent="0" algn="ctr">
              <a:lnSpc>
                <a:spcPct val="110000"/>
              </a:lnSpc>
              <a:spcBef>
                <a:spcPts val="0"/>
              </a:spcBef>
              <a:buNone/>
            </a:pPr>
            <a:r>
              <a:rPr lang="en-US" sz="4400" dirty="0">
                <a:solidFill>
                  <a:srgbClr val="FFC000"/>
                </a:solidFill>
                <a:effectLst>
                  <a:outerShdw blurRad="38100" dist="38100" dir="2700000" algn="tl">
                    <a:srgbClr val="000000">
                      <a:alpha val="43137"/>
                    </a:srgbClr>
                  </a:outerShdw>
                </a:effectLst>
                <a:latin typeface="Cooper Black" panose="0208090404030B020404" pitchFamily="18" charset="0"/>
              </a:rPr>
              <a:t>UNIVERSITAS HINDU INDONESIA </a:t>
            </a:r>
          </a:p>
          <a:p>
            <a:pPr marL="0" indent="0" algn="ctr">
              <a:lnSpc>
                <a:spcPct val="110000"/>
              </a:lnSpc>
              <a:spcBef>
                <a:spcPts val="0"/>
              </a:spcBef>
              <a:buNone/>
            </a:pPr>
            <a:r>
              <a:rPr lang="en-US" sz="4400" dirty="0">
                <a:solidFill>
                  <a:srgbClr val="FFC000"/>
                </a:solidFill>
                <a:effectLst>
                  <a:outerShdw blurRad="38100" dist="38100" dir="2700000" algn="tl">
                    <a:srgbClr val="000000">
                      <a:alpha val="43137"/>
                    </a:srgbClr>
                  </a:outerShdw>
                </a:effectLst>
                <a:latin typeface="Cooper Black" panose="0208090404030B020404" pitchFamily="18" charset="0"/>
              </a:rPr>
              <a:t>2021</a:t>
            </a:r>
            <a:endParaRPr lang="en-ID" sz="4400" dirty="0">
              <a:solidFill>
                <a:srgbClr val="FFC000"/>
              </a:solidFill>
              <a:effectLst>
                <a:outerShdw blurRad="38100" dist="38100" dir="2700000" algn="tl">
                  <a:srgbClr val="000000">
                    <a:alpha val="43137"/>
                  </a:srgbClr>
                </a:outerShdw>
              </a:effectLst>
              <a:latin typeface="Cooper Black" panose="0208090404030B020404" pitchFamily="18" charset="0"/>
            </a:endParaRPr>
          </a:p>
        </p:txBody>
      </p:sp>
      <p:pic>
        <p:nvPicPr>
          <p:cNvPr id="4" name="Picture 3">
            <a:extLst>
              <a:ext uri="{FF2B5EF4-FFF2-40B4-BE49-F238E27FC236}">
                <a16:creationId xmlns:a16="http://schemas.microsoft.com/office/drawing/2014/main" id="{77985C0C-EF23-41F3-9A89-E51362623FC2}"/>
              </a:ext>
            </a:extLst>
          </p:cNvPr>
          <p:cNvPicPr/>
          <p:nvPr/>
        </p:nvPicPr>
        <p:blipFill>
          <a:blip r:embed="rId2"/>
          <a:srcRect/>
          <a:stretch>
            <a:fillRect/>
          </a:stretch>
        </p:blipFill>
        <p:spPr bwMode="auto">
          <a:xfrm>
            <a:off x="5256144" y="129209"/>
            <a:ext cx="1480930" cy="13815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5607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3F7AF-6324-433A-B9F5-219A168DC862}"/>
              </a:ext>
            </a:extLst>
          </p:cNvPr>
          <p:cNvSpPr>
            <a:spLocks noGrp="1"/>
          </p:cNvSpPr>
          <p:nvPr>
            <p:ph type="title"/>
          </p:nvPr>
        </p:nvSpPr>
        <p:spPr>
          <a:noFill/>
          <a:ln>
            <a:noFill/>
          </a:ln>
        </p:spPr>
        <p:style>
          <a:lnRef idx="0">
            <a:scrgbClr r="0" g="0" b="0"/>
          </a:lnRef>
          <a:fillRef idx="0">
            <a:scrgbClr r="0" g="0" b="0"/>
          </a:fillRef>
          <a:effectRef idx="0">
            <a:scrgbClr r="0" g="0" b="0"/>
          </a:effectRef>
          <a:fontRef idx="minor">
            <a:schemeClr val="accent1"/>
          </a:fontRef>
        </p:style>
        <p:txBody>
          <a:bodyPr/>
          <a:lstStyle/>
          <a:p>
            <a:r>
              <a:rPr lang="id-ID" dirty="0">
                <a:solidFill>
                  <a:srgbClr val="FF0000"/>
                </a:solidFill>
              </a:rPr>
              <a:t>HAK MAHASISWA PKKMB</a:t>
            </a:r>
          </a:p>
        </p:txBody>
      </p:sp>
      <p:sp>
        <p:nvSpPr>
          <p:cNvPr id="3" name="Content Placeholder 2">
            <a:extLst>
              <a:ext uri="{FF2B5EF4-FFF2-40B4-BE49-F238E27FC236}">
                <a16:creationId xmlns:a16="http://schemas.microsoft.com/office/drawing/2014/main" id="{E67EF524-6803-4A5D-806F-6A6DB05AC5BA}"/>
              </a:ext>
            </a:extLst>
          </p:cNvPr>
          <p:cNvSpPr>
            <a:spLocks noGrp="1"/>
          </p:cNvSpPr>
          <p:nvPr>
            <p:ph idx="1"/>
          </p:nvPr>
        </p:nvSpPr>
        <p:spPr>
          <a:xfrm>
            <a:off x="420625" y="1293123"/>
            <a:ext cx="10543031" cy="4773958"/>
          </a:xfrm>
        </p:spPr>
        <p:txBody>
          <a:bodyPr>
            <a:normAutofit/>
          </a:bodyPr>
          <a:lstStyle/>
          <a:p>
            <a:pPr marL="360045" indent="0" algn="just">
              <a:lnSpc>
                <a:spcPct val="150000"/>
              </a:lnSpc>
              <a:buNone/>
            </a:pP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Mendapatkan materi PKKMB (Mahasisya Upanayana)  yang telah ditetapkan.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Mendapatkan perlindungan atas segala bentuk tindakan kekerasan yang diakibatkan atau terkait dengan pelaksanaan PKKMB (Mahasisya Upanayana).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Mendapatkan izin untuk meninggalkan kegiatan PKKMB (Mahasisya Upanayana) karena alasan kesehatan dengan menyampaikan surat keterangan dari dokter (melalui sistem unggah dokumen) dan alasan lain yang dibenarkan.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Mendapatkan perlakuan yang sama dari panita sesuai dengan aturan yang berlaku. </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1507642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5F5E-DF64-439C-B0AA-6B7A41346AC4}"/>
              </a:ext>
            </a:extLst>
          </p:cNvPr>
          <p:cNvSpPr>
            <a:spLocks noGrp="1"/>
          </p:cNvSpPr>
          <p:nvPr>
            <p:ph type="title"/>
          </p:nvPr>
        </p:nvSpPr>
        <p:spPr>
          <a:noFill/>
          <a:ln>
            <a:noFill/>
          </a:ln>
        </p:spPr>
        <p:style>
          <a:lnRef idx="0">
            <a:scrgbClr r="0" g="0" b="0"/>
          </a:lnRef>
          <a:fillRef idx="0">
            <a:scrgbClr r="0" g="0" b="0"/>
          </a:fillRef>
          <a:effectRef idx="0">
            <a:scrgbClr r="0" g="0" b="0"/>
          </a:effectRef>
          <a:fontRef idx="minor">
            <a:schemeClr val="accent1"/>
          </a:fontRef>
        </p:style>
        <p:txBody>
          <a:bodyPr/>
          <a:lstStyle/>
          <a:p>
            <a:r>
              <a:rPr lang="id-ID" dirty="0">
                <a:solidFill>
                  <a:srgbClr val="FF0000"/>
                </a:solidFill>
              </a:rPr>
              <a:t>HAK MAHASISWA PKKMB...lanjutan</a:t>
            </a:r>
          </a:p>
        </p:txBody>
      </p:sp>
      <p:sp>
        <p:nvSpPr>
          <p:cNvPr id="3" name="Content Placeholder 2">
            <a:extLst>
              <a:ext uri="{FF2B5EF4-FFF2-40B4-BE49-F238E27FC236}">
                <a16:creationId xmlns:a16="http://schemas.microsoft.com/office/drawing/2014/main" id="{6FF1F149-F0A2-4AAE-A9BC-4DB63C0EA694}"/>
              </a:ext>
            </a:extLst>
          </p:cNvPr>
          <p:cNvSpPr>
            <a:spLocks noGrp="1"/>
          </p:cNvSpPr>
          <p:nvPr>
            <p:ph idx="1"/>
          </p:nvPr>
        </p:nvSpPr>
        <p:spPr/>
        <p:txBody>
          <a:bodyPr/>
          <a:lstStyle/>
          <a:p>
            <a:pPr marL="539750" indent="-263525" algn="just">
              <a:lnSpc>
                <a:spcPct val="150000"/>
              </a:lnSpc>
              <a:buNone/>
            </a:pP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5.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Melaporkan kepada panitia/pengawas yang ditunjuk atas perlakuan yang tidak sesuai dengan aturan PKKMB (Mahasisya Upanayana).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539750" indent="-263525" algn="just">
              <a:lnSpc>
                <a:spcPct val="150000"/>
              </a:lnSpc>
              <a:buNone/>
            </a:pPr>
            <a:r>
              <a:rPr lang="id-ID" sz="2000" b="1" dirty="0">
                <a:effectLst/>
                <a:latin typeface="Calibri" panose="020F0502020204030204" pitchFamily="34" charset="0"/>
                <a:ea typeface="Calibri" panose="020F0502020204030204" pitchFamily="34" charset="0"/>
                <a:cs typeface="Times New Roman" panose="02020603050405020304" pitchFamily="18" charset="0"/>
              </a:rPr>
              <a:t>6.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Mendapat sertifikat PKKMB (Mahasisya Upanayana) bagi peserta yang dinyatakan lulus dan dimasukan di dalam Satuan Kredit Kegiatan Kemahasiswaan (SKKM) sebagai salah satu persyaratan wajib wisuda.</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539750" indent="-263525" algn="just">
              <a:lnSpc>
                <a:spcPct val="150000"/>
              </a:lnSpc>
              <a:buNone/>
            </a:pPr>
            <a:r>
              <a:rPr lang="id-ID" sz="2000" b="1" dirty="0">
                <a:effectLst/>
                <a:latin typeface="Calibri" panose="020F0502020204030204" pitchFamily="34" charset="0"/>
                <a:ea typeface="Calibri" panose="020F0502020204030204" pitchFamily="34" charset="0"/>
                <a:cs typeface="Times New Roman" panose="02020603050405020304" pitchFamily="18" charset="0"/>
              </a:rPr>
              <a:t>7.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Mendapatkan Buku Panduan (</a:t>
            </a:r>
            <a:r>
              <a:rPr lang="id-ID" sz="2000" b="1" i="1" dirty="0">
                <a:effectLst/>
                <a:latin typeface="Times New Roman" panose="02020603050405020304" pitchFamily="18" charset="0"/>
                <a:ea typeface="Calibri" panose="020F0502020204030204" pitchFamily="34" charset="0"/>
                <a:cs typeface="Times New Roman" panose="02020603050405020304" pitchFamily="18" charset="0"/>
              </a:rPr>
              <a:t>soft copy</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 pakaian dan perlengkapan PKKMB (Mahasisya Upanayana).</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2115427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7C86-898F-4CBF-8A7C-891A1AB76A45}"/>
              </a:ext>
            </a:extLst>
          </p:cNvPr>
          <p:cNvSpPr>
            <a:spLocks noGrp="1"/>
          </p:cNvSpPr>
          <p:nvPr>
            <p:ph type="title"/>
          </p:nvPr>
        </p:nvSpPr>
        <p:spPr>
          <a:noFill/>
          <a:ln>
            <a:noFill/>
          </a:ln>
        </p:spPr>
        <p:style>
          <a:lnRef idx="0">
            <a:scrgbClr r="0" g="0" b="0"/>
          </a:lnRef>
          <a:fillRef idx="0">
            <a:scrgbClr r="0" g="0" b="0"/>
          </a:fillRef>
          <a:effectRef idx="0">
            <a:scrgbClr r="0" g="0" b="0"/>
          </a:effectRef>
          <a:fontRef idx="minor">
            <a:schemeClr val="accent1"/>
          </a:fontRef>
        </p:style>
        <p:txBody>
          <a:bodyPr/>
          <a:lstStyle/>
          <a:p>
            <a:r>
              <a:rPr lang="id-ID" dirty="0"/>
              <a:t>KEWAJIBAN MAHASISWA PKKMB</a:t>
            </a:r>
          </a:p>
        </p:txBody>
      </p:sp>
      <p:sp>
        <p:nvSpPr>
          <p:cNvPr id="3" name="Content Placeholder 2">
            <a:extLst>
              <a:ext uri="{FF2B5EF4-FFF2-40B4-BE49-F238E27FC236}">
                <a16:creationId xmlns:a16="http://schemas.microsoft.com/office/drawing/2014/main" id="{79FD9CDB-9E42-4E17-BA96-7BDA9A3CD53A}"/>
              </a:ext>
            </a:extLst>
          </p:cNvPr>
          <p:cNvSpPr>
            <a:spLocks noGrp="1"/>
          </p:cNvSpPr>
          <p:nvPr>
            <p:ph idx="1"/>
          </p:nvPr>
        </p:nvSpPr>
        <p:spPr/>
        <p:txBody>
          <a:bodyPr>
            <a:normAutofit fontScale="92500" lnSpcReduction="10000"/>
          </a:bodyPr>
          <a:lstStyle/>
          <a:p>
            <a:pPr marL="360045" indent="0" algn="just">
              <a:lnSpc>
                <a:spcPct val="150000"/>
              </a:lnSpc>
              <a:buNone/>
            </a:pP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Mengikuti seluruh rangkaian acara sesuai dengan jadwal yang ditentukan panitia</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tanpa</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terkecuali</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Bagi</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mahasiswa</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baru</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tidak</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mengikuti</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PKKMB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Tahun</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Akademik</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2021/2022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dapat</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mengikuti</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PKKMB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tahun</a:t>
            </a: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berikutnya</a:t>
            </a:r>
            <a:endParaRPr lang="id-ID" sz="20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Mematuhi semua ketentuan yang berlaku</a:t>
            </a:r>
            <a:r>
              <a:rPr lang="en-US" sz="2000" b="1" dirty="0">
                <a:latin typeface="Times New Roman" panose="02020603050405020304" pitchFamily="18" charset="0"/>
                <a:ea typeface="Calibri" panose="020F0502020204030204" pitchFamily="34" charset="0"/>
                <a:cs typeface="Times New Roman" panose="02020603050405020304" pitchFamily="18" charset="0"/>
              </a:rPr>
              <a:t> yang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ditetapkan</a:t>
            </a:r>
            <a:r>
              <a:rPr lang="en-US" sz="2000" b="1" dirty="0">
                <a:latin typeface="Times New Roman" panose="02020603050405020304" pitchFamily="18" charset="0"/>
                <a:ea typeface="Calibri" panose="020F0502020204030204" pitchFamily="34" charset="0"/>
                <a:cs typeface="Times New Roman" panose="02020603050405020304" pitchFamily="18" charset="0"/>
              </a:rPr>
              <a:t> oleh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Panitia</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Melakukan presensi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absensi</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 kehadiran yang dilakukan pada pagi sebelum kegiatan dan setiap sesi materi.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620395" indent="-342900" algn="just">
              <a:lnSpc>
                <a:spcPct val="150000"/>
              </a:lnSpc>
              <a:buAutoNum type="arabi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Memakai seragam PKKMB (Mahasisya Upanayana) UNHI, celana kain panjang warna hitam selama kegiatan PKKMB (Mahasisya Upanayana) berlangsung. </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944034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8E96D-5E58-49D1-BA0F-A57ED412CEE9}"/>
              </a:ext>
            </a:extLst>
          </p:cNvPr>
          <p:cNvSpPr>
            <a:spLocks noGrp="1"/>
          </p:cNvSpPr>
          <p:nvPr>
            <p:ph type="title"/>
          </p:nvPr>
        </p:nvSpPr>
        <p:spPr>
          <a:noFill/>
          <a:ln>
            <a:noFill/>
          </a:ln>
        </p:spPr>
        <p:style>
          <a:lnRef idx="0">
            <a:scrgbClr r="0" g="0" b="0"/>
          </a:lnRef>
          <a:fillRef idx="0">
            <a:scrgbClr r="0" g="0" b="0"/>
          </a:fillRef>
          <a:effectRef idx="0">
            <a:scrgbClr r="0" g="0" b="0"/>
          </a:effectRef>
          <a:fontRef idx="minor">
            <a:schemeClr val="dk1"/>
          </a:fontRef>
        </p:style>
        <p:txBody>
          <a:bodyPr/>
          <a:lstStyle/>
          <a:p>
            <a:r>
              <a:rPr lang="id-ID" dirty="0">
                <a:solidFill>
                  <a:schemeClr val="accent1"/>
                </a:solidFill>
              </a:rPr>
              <a:t>KEWAJIBAN MAHASISWA PKKMB...</a:t>
            </a:r>
          </a:p>
        </p:txBody>
      </p:sp>
      <p:sp>
        <p:nvSpPr>
          <p:cNvPr id="3" name="Content Placeholder 2">
            <a:extLst>
              <a:ext uri="{FF2B5EF4-FFF2-40B4-BE49-F238E27FC236}">
                <a16:creationId xmlns:a16="http://schemas.microsoft.com/office/drawing/2014/main" id="{87933CF5-DF50-4F0C-B882-D90DDA69E525}"/>
              </a:ext>
            </a:extLst>
          </p:cNvPr>
          <p:cNvSpPr>
            <a:spLocks noGrp="1"/>
          </p:cNvSpPr>
          <p:nvPr>
            <p:ph idx="1"/>
          </p:nvPr>
        </p:nvSpPr>
        <p:spPr/>
        <p:txBody>
          <a:bodyPr>
            <a:normAutofit fontScale="92500" lnSpcReduction="10000"/>
          </a:bodyPr>
          <a:lstStyle/>
          <a:p>
            <a:pPr marL="539750" indent="-311150" algn="just">
              <a:lnSpc>
                <a:spcPct val="150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Selama PKKMB (Mahasisya Upanayana) berlangsung, peserta berpakaian rapi, bersih, sopan.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539750" indent="-311150" algn="just">
              <a:lnSpc>
                <a:spcPct val="150000"/>
              </a:lnSpc>
              <a:buNone/>
            </a:pPr>
            <a:r>
              <a:rPr lang="id-ID" sz="2000" b="1" dirty="0">
                <a:effectLst/>
                <a:latin typeface="Calibri" panose="020F0502020204030204" pitchFamily="34" charset="0"/>
                <a:ea typeface="Calibri" panose="020F0502020204030204" pitchFamily="34" charset="0"/>
                <a:cs typeface="Times New Roman" panose="02020603050405020304" pitchFamily="18" charset="0"/>
              </a:rPr>
              <a:t>5.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Peserta pria wajib berambut pendek rapi dan bagi wanita rambut tertata rapi diikat dengan pita warna kuning.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539750" indent="-311150" algn="just">
              <a:lnSpc>
                <a:spcPct val="150000"/>
              </a:lnSpc>
              <a:buNone/>
            </a:pPr>
            <a:r>
              <a:rPr lang="id-ID" sz="2000" b="1" dirty="0">
                <a:effectLst/>
                <a:latin typeface="Calibri" panose="020F0502020204030204" pitchFamily="34" charset="0"/>
                <a:ea typeface="Calibri" panose="020F0502020204030204" pitchFamily="34" charset="0"/>
                <a:cs typeface="Times New Roman" panose="02020603050405020304" pitchFamily="18" charset="0"/>
              </a:rPr>
              <a:t>6.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Bersikap hormat, menjunjung tinggi norma dan etika yang berlaku, baik dalam bertingkah laku, berkomunikasi maupun dalam melakukan aktivitas lain. </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pPr marL="539750" indent="-311150" algn="just">
              <a:lnSpc>
                <a:spcPct val="150000"/>
              </a:lnSpc>
              <a:spcAft>
                <a:spcPts val="800"/>
              </a:spcAft>
              <a:buNone/>
            </a:pPr>
            <a:r>
              <a:rPr lang="id-ID" sz="2000" b="1" dirty="0">
                <a:latin typeface="Times New Roman" panose="02020603050405020304" pitchFamily="18" charset="0"/>
                <a:ea typeface="Calibri" panose="020F0502020204030204" pitchFamily="34" charset="0"/>
                <a:cs typeface="Times New Roman" panose="02020603050405020304" pitchFamily="18" charset="0"/>
              </a:rPr>
              <a:t>7.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Mentaati Protokol Kesehatan Pencegahan Covid-19</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539750" indent="-311150" algn="just">
              <a:lnSpc>
                <a:spcPct val="150000"/>
              </a:lnSpc>
              <a:spcAft>
                <a:spcPts val="800"/>
              </a:spcAft>
              <a:buNone/>
            </a:pPr>
            <a:r>
              <a:rPr lang="en-US" sz="2000" b="1" dirty="0">
                <a:latin typeface="Times New Roman" panose="02020603050405020304" pitchFamily="18" charset="0"/>
                <a:ea typeface="Calibri" panose="020F0502020204030204" pitchFamily="34" charset="0"/>
                <a:cs typeface="Times New Roman" panose="02020603050405020304" pitchFamily="18" charset="0"/>
              </a:rPr>
              <a:t>8.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Selama</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kegiatan</a:t>
            </a:r>
            <a:r>
              <a:rPr lang="en-US" sz="2000" b="1" dirty="0">
                <a:latin typeface="Times New Roman" panose="02020603050405020304" pitchFamily="18" charset="0"/>
                <a:ea typeface="Calibri" panose="020F0502020204030204" pitchFamily="34" charset="0"/>
                <a:cs typeface="Times New Roman" panose="02020603050405020304" pitchFamily="18" charset="0"/>
              </a:rPr>
              <a:t> PKKMB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secara</a:t>
            </a:r>
            <a:r>
              <a:rPr lang="en-US" sz="2000" b="1" dirty="0">
                <a:latin typeface="Times New Roman" panose="02020603050405020304" pitchFamily="18" charset="0"/>
                <a:ea typeface="Calibri" panose="020F0502020204030204" pitchFamily="34" charset="0"/>
                <a:cs typeface="Times New Roman" panose="02020603050405020304" pitchFamily="18" charset="0"/>
              </a:rPr>
              <a:t> daring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melalui</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aplikasi</a:t>
            </a:r>
            <a:r>
              <a:rPr lang="en-US" sz="2000" b="1" dirty="0">
                <a:latin typeface="Times New Roman" panose="02020603050405020304" pitchFamily="18" charset="0"/>
                <a:ea typeface="Calibri" panose="020F0502020204030204" pitchFamily="34" charset="0"/>
                <a:cs typeface="Times New Roman" panose="02020603050405020304" pitchFamily="18" charset="0"/>
              </a:rPr>
              <a:t> Zoom Meeting Video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dalam</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keadaan</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aktif</a:t>
            </a:r>
            <a:r>
              <a:rPr lang="en-US" sz="2000" b="1" dirty="0">
                <a:latin typeface="Times New Roman" panose="02020603050405020304" pitchFamily="18" charset="0"/>
                <a:ea typeface="Calibri" panose="020F0502020204030204" pitchFamily="34" charset="0"/>
                <a:cs typeface="Times New Roman" panose="02020603050405020304" pitchFamily="18" charset="0"/>
              </a:rPr>
              <a:t>.</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3034706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37508-3949-4F7A-949F-DBF3C8C6E892}"/>
              </a:ext>
            </a:extLst>
          </p:cNvPr>
          <p:cNvSpPr>
            <a:spLocks noGrp="1"/>
          </p:cNvSpPr>
          <p:nvPr>
            <p:ph type="title"/>
          </p:nvPr>
        </p:nvSpPr>
        <p:spPr>
          <a:noFill/>
          <a:ln>
            <a:noFill/>
          </a:ln>
        </p:spPr>
        <p:style>
          <a:lnRef idx="0">
            <a:scrgbClr r="0" g="0" b="0"/>
          </a:lnRef>
          <a:fillRef idx="0">
            <a:scrgbClr r="0" g="0" b="0"/>
          </a:fillRef>
          <a:effectRef idx="0">
            <a:scrgbClr r="0" g="0" b="0"/>
          </a:effectRef>
          <a:fontRef idx="minor">
            <a:schemeClr val="dk1"/>
          </a:fontRef>
        </p:style>
        <p:txBody>
          <a:bodyPr/>
          <a:lstStyle/>
          <a:p>
            <a:r>
              <a:rPr lang="id-ID" dirty="0">
                <a:solidFill>
                  <a:srgbClr val="FF0000"/>
                </a:solidFill>
              </a:rPr>
              <a:t>LARANGAN MAHASISWA PKKMB</a:t>
            </a:r>
          </a:p>
        </p:txBody>
      </p:sp>
      <p:sp>
        <p:nvSpPr>
          <p:cNvPr id="3" name="Content Placeholder 2">
            <a:extLst>
              <a:ext uri="{FF2B5EF4-FFF2-40B4-BE49-F238E27FC236}">
                <a16:creationId xmlns:a16="http://schemas.microsoft.com/office/drawing/2014/main" id="{8A58831C-1512-40F8-81DA-61AE3E2F3222}"/>
              </a:ext>
            </a:extLst>
          </p:cNvPr>
          <p:cNvSpPr>
            <a:spLocks noGrp="1"/>
          </p:cNvSpPr>
          <p:nvPr>
            <p:ph idx="1"/>
          </p:nvPr>
        </p:nvSpPr>
        <p:spPr/>
        <p:txBody>
          <a:bodyPr>
            <a:normAutofit lnSpcReduction="10000"/>
          </a:bodyPr>
          <a:lstStyle/>
          <a:p>
            <a:pPr marL="539750" indent="-276225" algn="just">
              <a:lnSpc>
                <a:spcPct val="150000"/>
              </a:lnSpc>
              <a:buNone/>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1. Meninggalkan acara, kecuali untuk hal- hal yang sangat mendesak dengan izin panitia yang disampaikan melalui surat/group medsos yang ditentukan. </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pPr marL="277495" indent="0" algn="just">
              <a:lnSpc>
                <a:spcPct val="150000"/>
              </a:lnSpc>
              <a:buNone/>
            </a:pPr>
            <a:r>
              <a:rPr lang="id-ID" sz="2000" b="1" dirty="0">
                <a:latin typeface="Times New Roman" panose="02020603050405020304" pitchFamily="18" charset="0"/>
                <a:ea typeface="Calibri" panose="020F0502020204030204" pitchFamily="34" charset="0"/>
                <a:cs typeface="Times New Roman" panose="02020603050405020304" pitchFamily="18" charset="0"/>
              </a:rPr>
              <a:t>2.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Membantu presensi kehadiran peserta lain.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277495" indent="0" algn="just">
              <a:lnSpc>
                <a:spcPct val="150000"/>
              </a:lnSpc>
              <a:buNone/>
            </a:pPr>
            <a:r>
              <a:rPr lang="id-ID" sz="2000" b="1" dirty="0">
                <a:effectLst/>
                <a:latin typeface="Calibri" panose="020F0502020204030204" pitchFamily="34" charset="0"/>
                <a:ea typeface="Calibri" panose="020F0502020204030204" pitchFamily="34" charset="0"/>
                <a:cs typeface="Times New Roman" panose="02020603050405020304" pitchFamily="18" charset="0"/>
              </a:rPr>
              <a:t>3. </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Merokok selama kegiatan PKKMB (Mahasisya Upanayana). </a:t>
            </a:r>
            <a:endParaRPr lang="id-ID" sz="2000" b="1" dirty="0">
              <a:latin typeface="Calibri" panose="020F0502020204030204" pitchFamily="34" charset="0"/>
              <a:ea typeface="Calibri" panose="020F0502020204030204" pitchFamily="34" charset="0"/>
              <a:cs typeface="Times New Roman" panose="02020603050405020304" pitchFamily="18" charset="0"/>
            </a:endParaRPr>
          </a:p>
          <a:p>
            <a:pPr marL="539750" indent="-276225" algn="just">
              <a:lnSpc>
                <a:spcPct val="150000"/>
              </a:lnSpc>
              <a:buNone/>
            </a:pPr>
            <a:r>
              <a:rPr lang="id-ID" sz="2000" b="1" dirty="0">
                <a:effectLst/>
                <a:latin typeface="Calibri" panose="020F0502020204030204" pitchFamily="34" charset="0"/>
                <a:ea typeface="Calibri" panose="020F0502020204030204" pitchFamily="34" charset="0"/>
                <a:cs typeface="Times New Roman" panose="02020603050405020304" pitchFamily="18" charset="0"/>
              </a:rPr>
              <a:t>4. </a:t>
            </a:r>
            <a:r>
              <a:rPr lang="id-ID" sz="20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Memakai perhiasan yang berlebihan dan mencolok</a:t>
            </a:r>
          </a:p>
          <a:p>
            <a:pPr marL="539750" indent="-276225" algn="just">
              <a:lnSpc>
                <a:spcPct val="150000"/>
              </a:lnSpc>
              <a:buNone/>
            </a:pPr>
            <a:r>
              <a:rPr lang="id-ID"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 Membuat keributan atau bertingkah laku diluar batas kesopanan dan indispliner. </a:t>
            </a:r>
          </a:p>
          <a:p>
            <a:pPr marL="539750" indent="-276225" algn="just">
              <a:lnSpc>
                <a:spcPct val="150000"/>
              </a:lnSpc>
              <a:buNone/>
            </a:pPr>
            <a:r>
              <a:rPr lang="id-ID"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7. Memakai atribut lain di luar ketentuan yang ditetapkan selama PKKMB (Mahasisya Upanayana) berlangsung. </a:t>
            </a:r>
            <a:endParaRPr lang="id-ID"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2811795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29538-9F17-44D0-8834-7496A2F92867}"/>
              </a:ext>
            </a:extLst>
          </p:cNvPr>
          <p:cNvSpPr>
            <a:spLocks noGrp="1"/>
          </p:cNvSpPr>
          <p:nvPr>
            <p:ph type="title"/>
          </p:nvPr>
        </p:nvSpPr>
        <p:spPr/>
        <p:txBody>
          <a:bodyPr/>
          <a:lstStyle/>
          <a:p>
            <a:r>
              <a:rPr lang="id-ID" dirty="0">
                <a:solidFill>
                  <a:srgbClr val="FF0000"/>
                </a:solidFill>
              </a:rPr>
              <a:t>SANKSI</a:t>
            </a:r>
          </a:p>
        </p:txBody>
      </p:sp>
      <p:sp>
        <p:nvSpPr>
          <p:cNvPr id="3" name="Content Placeholder 2">
            <a:extLst>
              <a:ext uri="{FF2B5EF4-FFF2-40B4-BE49-F238E27FC236}">
                <a16:creationId xmlns:a16="http://schemas.microsoft.com/office/drawing/2014/main" id="{FF1C0751-76FD-414D-995F-A17581796709}"/>
              </a:ext>
            </a:extLst>
          </p:cNvPr>
          <p:cNvSpPr>
            <a:spLocks noGrp="1"/>
          </p:cNvSpPr>
          <p:nvPr>
            <p:ph idx="1"/>
          </p:nvPr>
        </p:nvSpPr>
        <p:spPr>
          <a:xfrm>
            <a:off x="420625" y="1288473"/>
            <a:ext cx="10543031" cy="5403272"/>
          </a:xfrm>
        </p:spPr>
        <p:txBody>
          <a:bodyPr>
            <a:normAutofit fontScale="77500" lnSpcReduction="20000"/>
          </a:bodyPr>
          <a:lstStyle/>
          <a:p>
            <a:pPr marL="277495" indent="0" algn="just">
              <a:lnSpc>
                <a:spcPct val="150000"/>
              </a:lnSpc>
              <a:buNone/>
            </a:pPr>
            <a:r>
              <a:rPr lang="id-ID" sz="2600" b="1" dirty="0">
                <a:latin typeface="Times New Roman" panose="02020603050405020304" pitchFamily="18" charset="0"/>
                <a:ea typeface="Calibri" panose="020F0502020204030204" pitchFamily="34" charset="0"/>
                <a:cs typeface="Times New Roman" panose="02020603050405020304" pitchFamily="18" charset="0"/>
              </a:rPr>
              <a:t>1</a:t>
            </a:r>
            <a:r>
              <a:rPr lang="id-ID" sz="2600" b="1" dirty="0">
                <a:effectLst/>
                <a:latin typeface="Times New Roman" panose="02020603050405020304" pitchFamily="18" charset="0"/>
                <a:ea typeface="Calibri" panose="020F0502020204030204" pitchFamily="34" charset="0"/>
                <a:cs typeface="Times New Roman" panose="02020603050405020304" pitchFamily="18" charset="0"/>
              </a:rPr>
              <a:t>. Sanksi yang diberikan kepada peserta PKKMB (Mahasisya Upanayana) yang melakukan pelanggaran dapat berupa : </a:t>
            </a:r>
            <a:endParaRPr lang="id-ID" sz="2600" b="1" dirty="0">
              <a:effectLst/>
              <a:latin typeface="Calibri" panose="020F0502020204030204" pitchFamily="34" charset="0"/>
              <a:ea typeface="Calibri" panose="020F0502020204030204" pitchFamily="34" charset="0"/>
              <a:cs typeface="Times New Roman" panose="02020603050405020304" pitchFamily="18" charset="0"/>
            </a:endParaRPr>
          </a:p>
          <a:p>
            <a:pPr marL="984250" indent="-265113" algn="just">
              <a:lnSpc>
                <a:spcPct val="150000"/>
              </a:lnSpc>
              <a:buNone/>
            </a:pPr>
            <a:r>
              <a:rPr lang="id-ID" sz="2600" b="1" dirty="0">
                <a:effectLst/>
                <a:latin typeface="Times New Roman" panose="02020603050405020304" pitchFamily="18" charset="0"/>
                <a:ea typeface="Calibri" panose="020F0502020204030204" pitchFamily="34" charset="0"/>
                <a:cs typeface="Times New Roman" panose="02020603050405020304" pitchFamily="18" charset="0"/>
              </a:rPr>
              <a:t>a. Teguran lisan atau tulisan. </a:t>
            </a:r>
            <a:endParaRPr lang="id-ID" sz="2600" b="1" dirty="0">
              <a:effectLst/>
              <a:latin typeface="Calibri" panose="020F0502020204030204" pitchFamily="34" charset="0"/>
              <a:ea typeface="Calibri" panose="020F0502020204030204" pitchFamily="34" charset="0"/>
              <a:cs typeface="Times New Roman" panose="02020603050405020304" pitchFamily="18" charset="0"/>
            </a:endParaRPr>
          </a:p>
          <a:p>
            <a:pPr marL="984250" indent="-265113" algn="just">
              <a:lnSpc>
                <a:spcPct val="150000"/>
              </a:lnSpc>
              <a:buNone/>
            </a:pPr>
            <a:r>
              <a:rPr lang="id-ID" sz="2600" b="1" dirty="0">
                <a:effectLst/>
                <a:latin typeface="Times New Roman" panose="02020603050405020304" pitchFamily="18" charset="0"/>
                <a:ea typeface="Calibri" panose="020F0502020204030204" pitchFamily="34" charset="0"/>
                <a:cs typeface="Times New Roman" panose="02020603050405020304" pitchFamily="18" charset="0"/>
              </a:rPr>
              <a:t>b. Pemberian tugas secara terukur dengan persetujuan panitia sebagai pengganti sanksi terhadap pelanggaran yang dilakukan peserta. </a:t>
            </a:r>
            <a:endParaRPr lang="id-ID" sz="2600" b="1" dirty="0">
              <a:effectLst/>
              <a:latin typeface="Calibri" panose="020F0502020204030204" pitchFamily="34" charset="0"/>
              <a:ea typeface="Calibri" panose="020F0502020204030204" pitchFamily="34" charset="0"/>
              <a:cs typeface="Times New Roman" panose="02020603050405020304" pitchFamily="18" charset="0"/>
            </a:endParaRPr>
          </a:p>
          <a:p>
            <a:pPr marL="984250" indent="-265113" algn="just">
              <a:lnSpc>
                <a:spcPct val="150000"/>
              </a:lnSpc>
              <a:buNone/>
            </a:pPr>
            <a:r>
              <a:rPr lang="id-ID" sz="2600" b="1" dirty="0">
                <a:effectLst/>
                <a:latin typeface="Times New Roman" panose="02020603050405020304" pitchFamily="18" charset="0"/>
                <a:ea typeface="Calibri" panose="020F0502020204030204" pitchFamily="34" charset="0"/>
                <a:cs typeface="Times New Roman" panose="02020603050405020304" pitchFamily="18" charset="0"/>
              </a:rPr>
              <a:t>c.  Penyerahan kasus pelanggaran berat kepada pihak yang berwajib oleh Rektor. </a:t>
            </a:r>
            <a:endParaRPr lang="id-ID" sz="2600" b="1" dirty="0">
              <a:effectLst/>
              <a:latin typeface="Calibri" panose="020F0502020204030204" pitchFamily="34" charset="0"/>
              <a:ea typeface="Calibri" panose="020F0502020204030204" pitchFamily="34" charset="0"/>
              <a:cs typeface="Times New Roman" panose="02020603050405020304" pitchFamily="18" charset="0"/>
            </a:endParaRPr>
          </a:p>
          <a:p>
            <a:pPr marL="984250" indent="-265113" algn="just">
              <a:lnSpc>
                <a:spcPct val="150000"/>
              </a:lnSpc>
              <a:buNone/>
            </a:pPr>
            <a:r>
              <a:rPr lang="id-ID" sz="2600" b="1" dirty="0">
                <a:effectLst/>
                <a:latin typeface="Times New Roman" panose="02020603050405020304" pitchFamily="18" charset="0"/>
                <a:ea typeface="Calibri" panose="020F0502020204030204" pitchFamily="34" charset="0"/>
                <a:cs typeface="Times New Roman" panose="02020603050405020304" pitchFamily="18" charset="0"/>
              </a:rPr>
              <a:t>d. Tidak diluluskan dalam kegiatan PKKMB (Mahasisya Upanayana) bagi peserta yang melakukan pelanggaran sedang dan berat. </a:t>
            </a:r>
            <a:endParaRPr lang="id-ID" sz="2600" b="1" dirty="0">
              <a:effectLst/>
              <a:latin typeface="Calibri" panose="020F0502020204030204" pitchFamily="34" charset="0"/>
              <a:ea typeface="Calibri" panose="020F0502020204030204" pitchFamily="34" charset="0"/>
              <a:cs typeface="Times New Roman" panose="02020603050405020304" pitchFamily="18" charset="0"/>
            </a:endParaRPr>
          </a:p>
          <a:p>
            <a:pPr marL="984250" indent="-265113" algn="just">
              <a:lnSpc>
                <a:spcPct val="150000"/>
              </a:lnSpc>
              <a:spcAft>
                <a:spcPts val="800"/>
              </a:spcAft>
              <a:buNone/>
            </a:pPr>
            <a:r>
              <a:rPr lang="id-ID" sz="2600" b="1" dirty="0">
                <a:effectLst/>
                <a:latin typeface="Times New Roman" panose="02020603050405020304" pitchFamily="18" charset="0"/>
                <a:ea typeface="Calibri" panose="020F0502020204030204" pitchFamily="34" charset="0"/>
                <a:cs typeface="Times New Roman" panose="02020603050405020304" pitchFamily="18" charset="0"/>
              </a:rPr>
              <a:t>e. Pencabutan status sebagai mahasiswa UNHI bagi peserta yang melakukan pelanggaran berat.</a:t>
            </a:r>
            <a:endParaRPr lang="id-ID" sz="26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2519767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5779E-E194-42F6-84C4-7DF12594FA94}"/>
              </a:ext>
            </a:extLst>
          </p:cNvPr>
          <p:cNvSpPr>
            <a:spLocks noGrp="1"/>
          </p:cNvSpPr>
          <p:nvPr>
            <p:ph type="title"/>
          </p:nvPr>
        </p:nvSpPr>
        <p:spPr/>
        <p:txBody>
          <a:bodyPr/>
          <a:lstStyle/>
          <a:p>
            <a:r>
              <a:rPr lang="id-ID" dirty="0">
                <a:solidFill>
                  <a:srgbClr val="FF0000"/>
                </a:solidFill>
              </a:rPr>
              <a:t>SANKSI...</a:t>
            </a:r>
          </a:p>
        </p:txBody>
      </p:sp>
      <p:sp>
        <p:nvSpPr>
          <p:cNvPr id="3" name="Content Placeholder 2">
            <a:extLst>
              <a:ext uri="{FF2B5EF4-FFF2-40B4-BE49-F238E27FC236}">
                <a16:creationId xmlns:a16="http://schemas.microsoft.com/office/drawing/2014/main" id="{B6C05DDE-B1E5-41C9-936D-192BB0926849}"/>
              </a:ext>
            </a:extLst>
          </p:cNvPr>
          <p:cNvSpPr>
            <a:spLocks noGrp="1"/>
          </p:cNvSpPr>
          <p:nvPr>
            <p:ph idx="1"/>
          </p:nvPr>
        </p:nvSpPr>
        <p:spPr>
          <a:xfrm>
            <a:off x="420625" y="1562388"/>
            <a:ext cx="10543031" cy="4769139"/>
          </a:xfrm>
        </p:spPr>
        <p:txBody>
          <a:bodyPr>
            <a:normAutofit/>
          </a:bodyPr>
          <a:lstStyle/>
          <a:p>
            <a:pPr marL="671830" indent="0" algn="just">
              <a:lnSpc>
                <a:spcPct val="150000"/>
              </a:lnSpc>
              <a:buNone/>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2. Bagi peserta yang belum lulus atau tidak mengikuti kegiatan PKKMB (Mahasisya Upanayana), maka: </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pPr marL="1538288" indent="-457200" algn="just">
              <a:lnSpc>
                <a:spcPct val="150000"/>
              </a:lnSpc>
              <a:buFont typeface="+mj-lt"/>
              <a:buAutoNum type="alphaU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Bagi mahasiswa yang tidak dapat mengikuti kegiatan PKKMB (Mahasisya Upanayana) sesuai jadwal karena alasan yang dapat diterima dan dibenarkan, diwajibkan mengikuti kegiatan PKKMB (Mahasisya Upanayana) yang diselenggarakan pada tahap berikutnya.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1538288" indent="-457200" algn="just">
              <a:lnSpc>
                <a:spcPct val="150000"/>
              </a:lnSpc>
              <a:buFont typeface="+mj-lt"/>
              <a:buAutoNum type="alphaUcPeriod"/>
            </a:pP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Tidak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boleh</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 menjadi pengurus kelembagaan kemahasiswaan</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orkemas</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1538288" indent="-457200" algn="just">
              <a:lnSpc>
                <a:spcPct val="150000"/>
              </a:lnSpc>
              <a:buFont typeface="+mj-lt"/>
              <a:buAutoNum type="alphaUcPeriod"/>
            </a:pP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Pengambilan</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Ijazah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beserta</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kelengkapan</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lainnya</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ditunda</a:t>
            </a:r>
            <a:r>
              <a:rPr lang="en-US" sz="2000" b="1" dirty="0">
                <a:latin typeface="Times New Roman" panose="02020603050405020304" pitchFamily="18" charset="0"/>
                <a:ea typeface="Calibri" panose="020F0502020204030204" pitchFamily="34" charset="0"/>
                <a:cs typeface="Times New Roman" panose="02020603050405020304" pitchFamily="18" charset="0"/>
              </a:rPr>
              <a:t> dan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tidak</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diperkenankan</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mengikuti</a:t>
            </a:r>
            <a:r>
              <a:rPr lang="id-ID" sz="2000" b="1" dirty="0">
                <a:effectLst/>
                <a:latin typeface="Times New Roman" panose="02020603050405020304" pitchFamily="18" charset="0"/>
                <a:ea typeface="Calibri" panose="020F0502020204030204" pitchFamily="34" charset="0"/>
                <a:cs typeface="Times New Roman" panose="02020603050405020304" pitchFamily="18" charset="0"/>
              </a:rPr>
              <a:t> me</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ngikuti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yudisium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wisuda</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id-ID"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1352808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7A39-2F59-4539-8918-16701220BE5C}"/>
              </a:ext>
            </a:extLst>
          </p:cNvPr>
          <p:cNvSpPr>
            <a:spLocks noGrp="1"/>
          </p:cNvSpPr>
          <p:nvPr>
            <p:ph type="title"/>
          </p:nvPr>
        </p:nvSpPr>
        <p:spPr/>
        <p:txBody>
          <a:bodyPr/>
          <a:lstStyle/>
          <a:p>
            <a:r>
              <a:rPr lang="en-US" dirty="0"/>
              <a:t>TUGAS I</a:t>
            </a:r>
            <a:endParaRPr lang="en-ID" dirty="0"/>
          </a:p>
        </p:txBody>
      </p:sp>
      <p:sp>
        <p:nvSpPr>
          <p:cNvPr id="3" name="Content Placeholder 2">
            <a:extLst>
              <a:ext uri="{FF2B5EF4-FFF2-40B4-BE49-F238E27FC236}">
                <a16:creationId xmlns:a16="http://schemas.microsoft.com/office/drawing/2014/main" id="{D3D0E2B7-C4C1-41A2-B4E5-C86C5A6357E7}"/>
              </a:ext>
            </a:extLst>
          </p:cNvPr>
          <p:cNvSpPr>
            <a:spLocks noGrp="1"/>
          </p:cNvSpPr>
          <p:nvPr>
            <p:ph idx="1"/>
          </p:nvPr>
        </p:nvSpPr>
        <p:spPr/>
        <p:txBody>
          <a:bodyPr/>
          <a:lstStyle/>
          <a:p>
            <a:r>
              <a:rPr lang="en-US" dirty="0"/>
              <a:t>MEMBUAT ULASAN/KOMENTAR TENTANG MATERI KEGIATAN YANG DIIKUTI DALAM PKKMB UNHI 2021(21-26 AGUSTUS 2021)</a:t>
            </a:r>
          </a:p>
          <a:p>
            <a:r>
              <a:rPr lang="en-US" dirty="0"/>
              <a:t>TUGAS DIKETIK DENGAN FONT TIMES NEW ROMAN 12 PT; 1,5 SPASI MENGGUNAKAN KERTAS A4 (BATAS ATAS 3 CM, BATAS BAWAH 3 CM, BATAS SISI KIRI 4 CM DAN BATAS SISI KANAN 3 CM); MINIMAL 2 HALAMAN; </a:t>
            </a:r>
          </a:p>
          <a:p>
            <a:r>
              <a:rPr lang="en-US" dirty="0"/>
              <a:t>COVER DILENGKAPI: JUDUL, LOGO UNHI, NAMA DAN NIM MAHASISWA</a:t>
            </a:r>
          </a:p>
          <a:p>
            <a:r>
              <a:rPr lang="en-US" dirty="0"/>
              <a:t>TUGAS DIKUMPUL PALING LAMBAT TANGGAL 30 AGUSTUS 2021 MELALUI EMAIL PANITIA PKKMB UNHI 2021</a:t>
            </a:r>
          </a:p>
          <a:p>
            <a:pPr marL="0" indent="0">
              <a:buNone/>
            </a:pPr>
            <a:endParaRPr lang="en-ID" dirty="0"/>
          </a:p>
        </p:txBody>
      </p:sp>
    </p:spTree>
    <p:extLst>
      <p:ext uri="{BB962C8B-B14F-4D97-AF65-F5344CB8AC3E}">
        <p14:creationId xmlns:p14="http://schemas.microsoft.com/office/powerpoint/2010/main" val="3406131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8FD00-7066-475D-B7A2-5256C49079CC}"/>
              </a:ext>
            </a:extLst>
          </p:cNvPr>
          <p:cNvSpPr>
            <a:spLocks noGrp="1"/>
          </p:cNvSpPr>
          <p:nvPr>
            <p:ph type="title"/>
          </p:nvPr>
        </p:nvSpPr>
        <p:spPr/>
        <p:txBody>
          <a:bodyPr/>
          <a:lstStyle/>
          <a:p>
            <a:r>
              <a:rPr lang="en-US" dirty="0">
                <a:solidFill>
                  <a:srgbClr val="FF0000"/>
                </a:solidFill>
              </a:rPr>
              <a:t>PENILAIAN KELULUSAN </a:t>
            </a:r>
            <a:endParaRPr lang="en-ID" dirty="0">
              <a:solidFill>
                <a:srgbClr val="FF0000"/>
              </a:solidFill>
            </a:endParaRPr>
          </a:p>
        </p:txBody>
      </p:sp>
      <p:sp>
        <p:nvSpPr>
          <p:cNvPr id="3" name="Content Placeholder 2">
            <a:extLst>
              <a:ext uri="{FF2B5EF4-FFF2-40B4-BE49-F238E27FC236}">
                <a16:creationId xmlns:a16="http://schemas.microsoft.com/office/drawing/2014/main" id="{A6E7F7AB-673E-48DA-AFC6-AF811B1E6BE7}"/>
              </a:ext>
            </a:extLst>
          </p:cNvPr>
          <p:cNvSpPr>
            <a:spLocks noGrp="1"/>
          </p:cNvSpPr>
          <p:nvPr>
            <p:ph idx="1"/>
          </p:nvPr>
        </p:nvSpPr>
        <p:spPr/>
        <p:txBody>
          <a:bodyPr/>
          <a:lstStyle/>
          <a:p>
            <a:r>
              <a:rPr lang="en-US" dirty="0"/>
              <a:t>ABSENSI </a:t>
            </a:r>
          </a:p>
          <a:p>
            <a:r>
              <a:rPr lang="en-US" dirty="0"/>
              <a:t>KEDESIPLINAN (SESUAI TATA TERTIB PKKMB UNHI 2021)</a:t>
            </a:r>
          </a:p>
          <a:p>
            <a:r>
              <a:rPr lang="en-US" dirty="0"/>
              <a:t>TUGAS DARI PANITIA</a:t>
            </a:r>
          </a:p>
          <a:p>
            <a:pPr marL="0" indent="0">
              <a:buNone/>
            </a:pPr>
            <a:r>
              <a:rPr lang="en-US" dirty="0" err="1"/>
              <a:t>Catatan</a:t>
            </a:r>
            <a:r>
              <a:rPr lang="en-US" dirty="0"/>
              <a:t>:</a:t>
            </a:r>
          </a:p>
          <a:p>
            <a:r>
              <a:rPr lang="en-US" dirty="0" err="1"/>
              <a:t>Peserta</a:t>
            </a:r>
            <a:r>
              <a:rPr lang="en-US" dirty="0"/>
              <a:t> </a:t>
            </a:r>
            <a:r>
              <a:rPr lang="en-US" dirty="0" err="1"/>
              <a:t>pkkmb</a:t>
            </a:r>
            <a:r>
              <a:rPr lang="en-US" dirty="0"/>
              <a:t> </a:t>
            </a:r>
            <a:r>
              <a:rPr lang="en-US" dirty="0" err="1"/>
              <a:t>melakukan</a:t>
            </a:r>
            <a:r>
              <a:rPr lang="en-US" dirty="0"/>
              <a:t> </a:t>
            </a:r>
            <a:r>
              <a:rPr lang="en-US" dirty="0" err="1"/>
              <a:t>absensi</a:t>
            </a:r>
            <a:r>
              <a:rPr lang="en-US" dirty="0"/>
              <a:t>  2 kali </a:t>
            </a:r>
            <a:r>
              <a:rPr lang="en-US" dirty="0" err="1"/>
              <a:t>absensi</a:t>
            </a:r>
            <a:r>
              <a:rPr lang="en-US" dirty="0"/>
              <a:t> </a:t>
            </a:r>
            <a:r>
              <a:rPr lang="en-US" dirty="0" err="1"/>
              <a:t>awal</a:t>
            </a:r>
            <a:r>
              <a:rPr lang="en-US" dirty="0"/>
              <a:t> dan </a:t>
            </a:r>
            <a:r>
              <a:rPr lang="en-US" dirty="0" err="1"/>
              <a:t>absensi</a:t>
            </a:r>
            <a:r>
              <a:rPr lang="en-US" dirty="0"/>
              <a:t> </a:t>
            </a:r>
            <a:r>
              <a:rPr lang="en-US" dirty="0" err="1"/>
              <a:t>akhir</a:t>
            </a:r>
            <a:r>
              <a:rPr lang="en-US" dirty="0"/>
              <a:t> acara.</a:t>
            </a:r>
          </a:p>
          <a:p>
            <a:r>
              <a:rPr lang="en-US" dirty="0" err="1"/>
              <a:t>Kelulusan</a:t>
            </a:r>
            <a:r>
              <a:rPr lang="en-US" dirty="0"/>
              <a:t> </a:t>
            </a:r>
            <a:r>
              <a:rPr lang="en-US" dirty="0" err="1"/>
              <a:t>dinilai</a:t>
            </a:r>
            <a:r>
              <a:rPr lang="en-US" dirty="0"/>
              <a:t> oleh Tim </a:t>
            </a:r>
            <a:r>
              <a:rPr lang="en-US" dirty="0" err="1"/>
              <a:t>Penilai</a:t>
            </a:r>
            <a:r>
              <a:rPr lang="en-US" dirty="0"/>
              <a:t> (</a:t>
            </a:r>
            <a:r>
              <a:rPr lang="en-US" dirty="0" err="1"/>
              <a:t>Panitia</a:t>
            </a:r>
            <a:r>
              <a:rPr lang="en-US" dirty="0"/>
              <a:t> dan BEM)</a:t>
            </a:r>
            <a:endParaRPr lang="en-ID" dirty="0"/>
          </a:p>
        </p:txBody>
      </p:sp>
    </p:spTree>
    <p:extLst>
      <p:ext uri="{BB962C8B-B14F-4D97-AF65-F5344CB8AC3E}">
        <p14:creationId xmlns:p14="http://schemas.microsoft.com/office/powerpoint/2010/main" val="2726213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47ADC-89A5-416C-9DA0-A2E4095156D0}"/>
              </a:ext>
            </a:extLst>
          </p:cNvPr>
          <p:cNvSpPr>
            <a:spLocks noGrp="1"/>
          </p:cNvSpPr>
          <p:nvPr>
            <p:ph type="title"/>
          </p:nvPr>
        </p:nvSpPr>
        <p:spPr>
          <a:xfrm>
            <a:off x="1526879" y="831668"/>
            <a:ext cx="10543032" cy="1325563"/>
          </a:xfrm>
        </p:spPr>
        <p:txBody>
          <a:bodyPr>
            <a:normAutofit fontScale="90000"/>
          </a:bodyPr>
          <a:lstStyle/>
          <a:p>
            <a:r>
              <a:rPr lang="en-US" dirty="0">
                <a:solidFill>
                  <a:srgbClr val="FF0000"/>
                </a:solidFill>
                <a:effectLst>
                  <a:outerShdw blurRad="38100" dist="38100" dir="2700000" algn="tl">
                    <a:srgbClr val="000000">
                      <a:alpha val="43137"/>
                    </a:srgbClr>
                  </a:outerShdw>
                </a:effectLst>
              </a:rPr>
              <a:t>INFO KEGIATAN PKKMB 2021</a:t>
            </a:r>
            <a:br>
              <a:rPr lang="en-US" dirty="0">
                <a:solidFill>
                  <a:srgbClr val="FF0000"/>
                </a:solidFill>
                <a:effectLst>
                  <a:outerShdw blurRad="38100" dist="38100" dir="2700000" algn="tl">
                    <a:srgbClr val="000000">
                      <a:alpha val="43137"/>
                    </a:srgbClr>
                  </a:outerShdw>
                </a:effectLst>
              </a:rPr>
            </a:br>
            <a:r>
              <a:rPr lang="en-US" sz="4400" dirty="0">
                <a:solidFill>
                  <a:schemeClr val="tx1"/>
                </a:solidFill>
                <a:effectLst>
                  <a:outerShdw blurRad="38100" dist="38100" dir="2700000" algn="tl">
                    <a:srgbClr val="000000">
                      <a:alpha val="43137"/>
                    </a:srgbClr>
                  </a:outerShdw>
                </a:effectLst>
              </a:rPr>
              <a:t>WEBSITE UNHI/IG UNHI/FB KEMAHASISWAAN UNHI/WA GROUP PANITIA</a:t>
            </a:r>
            <a:endParaRPr lang="id-ID" sz="4400" dirty="0">
              <a:solidFill>
                <a:schemeClr val="tx1"/>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5052EDE-51FE-4948-9DAA-F956F01C2A5E}"/>
              </a:ext>
            </a:extLst>
          </p:cNvPr>
          <p:cNvSpPr>
            <a:spLocks noGrp="1"/>
          </p:cNvSpPr>
          <p:nvPr>
            <p:ph idx="1"/>
          </p:nvPr>
        </p:nvSpPr>
        <p:spPr>
          <a:xfrm>
            <a:off x="1661274" y="2375672"/>
            <a:ext cx="8869451" cy="2106656"/>
          </a:xfrm>
        </p:spPr>
        <p:txBody>
          <a:bodyPr>
            <a:normAutofit/>
          </a:bodyPr>
          <a:lstStyle/>
          <a:p>
            <a:pPr marL="0" indent="0">
              <a:buNone/>
            </a:pPr>
            <a:r>
              <a:rPr lang="en-US" sz="3600" dirty="0"/>
              <a:t>I WAYAN MUKA		: </a:t>
            </a:r>
            <a:r>
              <a:rPr lang="id-ID" sz="3600" dirty="0"/>
              <a:t>08123871252</a:t>
            </a:r>
          </a:p>
          <a:p>
            <a:pPr marL="0" indent="0">
              <a:buNone/>
            </a:pPr>
            <a:r>
              <a:rPr lang="en-US" sz="3600" dirty="0"/>
              <a:t>PUTU DARMAWAN	</a:t>
            </a:r>
            <a:r>
              <a:rPr lang="id-ID" sz="3600" dirty="0"/>
              <a:t>: 08123604389</a:t>
            </a:r>
            <a:endParaRPr lang="en-US" sz="3600" dirty="0"/>
          </a:p>
          <a:p>
            <a:pPr marL="0" indent="0">
              <a:buNone/>
            </a:pPr>
            <a:r>
              <a:rPr lang="en-US" sz="3600" dirty="0"/>
              <a:t>PUTU DARMA UTAMA	: 08123917008</a:t>
            </a:r>
          </a:p>
          <a:p>
            <a:pPr marL="0" indent="0">
              <a:buNone/>
            </a:pPr>
            <a:endParaRPr lang="id-ID" sz="3600" dirty="0"/>
          </a:p>
        </p:txBody>
      </p:sp>
    </p:spTree>
    <p:extLst>
      <p:ext uri="{BB962C8B-B14F-4D97-AF65-F5344CB8AC3E}">
        <p14:creationId xmlns:p14="http://schemas.microsoft.com/office/powerpoint/2010/main" val="424699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D9873DD-4D06-4111-9086-7AD1F8EFEEFE}"/>
              </a:ext>
            </a:extLst>
          </p:cNvPr>
          <p:cNvSpPr>
            <a:spLocks noGrp="1"/>
          </p:cNvSpPr>
          <p:nvPr>
            <p:ph type="title"/>
          </p:nvPr>
        </p:nvSpPr>
        <p:spPr>
          <a:xfrm>
            <a:off x="1834133" y="831382"/>
            <a:ext cx="9046040" cy="1381540"/>
          </a:xfrm>
        </p:spPr>
        <p:txBody>
          <a:bodyPr anchor="b">
            <a:normAutofit fontScale="90000"/>
          </a:bodyPr>
          <a:lstStyle/>
          <a:p>
            <a:endParaRPr lang="id-ID" sz="4800" dirty="0">
              <a:solidFill>
                <a:schemeClr val="tx1"/>
              </a:solidFill>
            </a:endParaRPr>
          </a:p>
          <a:p>
            <a:pPr algn="ctr"/>
            <a:r>
              <a:rPr lang="id-ID" sz="4800" dirty="0">
                <a:solidFill>
                  <a:srgbClr val="0070C0"/>
                </a:solidFill>
                <a:effectLst>
                  <a:outerShdw blurRad="38100" dist="38100" dir="2700000" algn="tl">
                    <a:srgbClr val="000000">
                      <a:alpha val="43137"/>
                    </a:srgbClr>
                  </a:outerShdw>
                </a:effectLst>
              </a:rPr>
              <a:t>PANDUAN PKKMB 2021 </a:t>
            </a:r>
            <a:br>
              <a:rPr lang="id-ID" sz="5700" dirty="0"/>
            </a:br>
            <a:r>
              <a:rPr lang="id-ID" sz="3100" dirty="0"/>
              <a:t>UNIVERSITAS HINDU INDONESIA</a:t>
            </a:r>
          </a:p>
        </p:txBody>
      </p:sp>
      <p:sp>
        <p:nvSpPr>
          <p:cNvPr id="6" name="Title 4">
            <a:extLst>
              <a:ext uri="{FF2B5EF4-FFF2-40B4-BE49-F238E27FC236}">
                <a16:creationId xmlns:a16="http://schemas.microsoft.com/office/drawing/2014/main" id="{E6CE9FC5-3972-497A-8CE2-43A3CE882BF7}"/>
              </a:ext>
            </a:extLst>
          </p:cNvPr>
          <p:cNvSpPr txBox="1">
            <a:spLocks/>
          </p:cNvSpPr>
          <p:nvPr/>
        </p:nvSpPr>
        <p:spPr>
          <a:xfrm>
            <a:off x="730258" y="2400024"/>
            <a:ext cx="11233912" cy="1501361"/>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5200" kern="1200">
                <a:solidFill>
                  <a:schemeClr val="tx2"/>
                </a:solidFill>
                <a:latin typeface="+mj-lt"/>
                <a:ea typeface="+mj-ea"/>
                <a:cs typeface="+mj-cs"/>
              </a:defRPr>
            </a:lvl1pPr>
          </a:lstStyle>
          <a:p>
            <a:pPr algn="just"/>
            <a:endParaRPr lang="id-ID" sz="3200" dirty="0">
              <a:solidFill>
                <a:schemeClr val="tx1"/>
              </a:solidFill>
            </a:endParaRPr>
          </a:p>
          <a:p>
            <a:pPr algn="ctr"/>
            <a:r>
              <a:rPr lang="id-ID" sz="3200" dirty="0">
                <a:solidFill>
                  <a:schemeClr val="tx1"/>
                </a:solidFill>
              </a:rPr>
              <a:t>“</a:t>
            </a:r>
            <a:r>
              <a:rPr lang="id-ID" sz="3300" b="1" dirty="0">
                <a:solidFill>
                  <a:srgbClr val="FF0000"/>
                </a:solidFill>
                <a:effectLst>
                  <a:outerShdw blurRad="38100" dist="38100" dir="2700000" algn="tl">
                    <a:srgbClr val="000000">
                      <a:alpha val="43137"/>
                    </a:srgbClr>
                  </a:outerShdw>
                </a:effectLst>
              </a:rPr>
              <a:t>MELALUI MERDEKA BELAJAR DAN KAMPUS MERDEKA</a:t>
            </a:r>
          </a:p>
          <a:p>
            <a:pPr algn="ctr"/>
            <a:r>
              <a:rPr lang="id-ID" sz="3300" b="1" dirty="0">
                <a:solidFill>
                  <a:srgbClr val="FF0000"/>
                </a:solidFill>
                <a:effectLst>
                  <a:outerShdw blurRad="38100" dist="38100" dir="2700000" algn="tl">
                    <a:srgbClr val="000000">
                      <a:alpha val="43137"/>
                    </a:srgbClr>
                  </a:outerShdw>
                </a:effectLst>
              </a:rPr>
              <a:t>KITA WUJUDKAN GENERASI UNGGUL DAN BERBUDAYA</a:t>
            </a:r>
            <a:r>
              <a:rPr lang="id-ID" sz="3300" b="1" dirty="0">
                <a:solidFill>
                  <a:schemeClr val="tx1"/>
                </a:solidFill>
                <a:effectLst>
                  <a:outerShdw blurRad="38100" dist="38100" dir="2700000" algn="tl">
                    <a:srgbClr val="000000">
                      <a:alpha val="43137"/>
                    </a:srgbClr>
                  </a:outerShdw>
                </a:effectLst>
              </a:rPr>
              <a:t>”</a:t>
            </a:r>
          </a:p>
        </p:txBody>
      </p:sp>
      <p:sp>
        <p:nvSpPr>
          <p:cNvPr id="7" name="Title 1">
            <a:extLst>
              <a:ext uri="{FF2B5EF4-FFF2-40B4-BE49-F238E27FC236}">
                <a16:creationId xmlns:a16="http://schemas.microsoft.com/office/drawing/2014/main" id="{F72519B9-6E03-4D4F-9F92-013F04665B13}"/>
              </a:ext>
            </a:extLst>
          </p:cNvPr>
          <p:cNvSpPr txBox="1">
            <a:spLocks/>
          </p:cNvSpPr>
          <p:nvPr/>
        </p:nvSpPr>
        <p:spPr>
          <a:xfrm>
            <a:off x="4405385" y="4532931"/>
            <a:ext cx="3903535" cy="1325563"/>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5200" kern="1200">
                <a:solidFill>
                  <a:schemeClr val="tx2"/>
                </a:solidFill>
                <a:latin typeface="+mj-lt"/>
                <a:ea typeface="+mj-ea"/>
                <a:cs typeface="+mj-cs"/>
              </a:defRPr>
            </a:lvl1pPr>
          </a:lstStyle>
          <a:p>
            <a:pPr algn="ctr"/>
            <a:r>
              <a:rPr lang="en-US" sz="2800" b="1" dirty="0">
                <a:solidFill>
                  <a:schemeClr val="tx1"/>
                </a:solidFill>
                <a:effectLst>
                  <a:outerShdw blurRad="38100" dist="38100" dir="2700000" algn="tl">
                    <a:srgbClr val="000000">
                      <a:alpha val="43137"/>
                    </a:srgbClr>
                  </a:outerShdw>
                </a:effectLst>
              </a:rPr>
              <a:t>KETUA PANITIA</a:t>
            </a:r>
          </a:p>
          <a:p>
            <a:pPr algn="ctr"/>
            <a:r>
              <a:rPr lang="en-US" sz="2400" b="1" dirty="0">
                <a:solidFill>
                  <a:schemeClr val="tx1"/>
                </a:solidFill>
                <a:effectLst>
                  <a:outerShdw blurRad="38100" dist="38100" dir="2700000" algn="tl">
                    <a:srgbClr val="000000">
                      <a:alpha val="43137"/>
                    </a:srgbClr>
                  </a:outerShdw>
                </a:effectLst>
              </a:rPr>
              <a:t>I Wayan Muka</a:t>
            </a:r>
            <a:endParaRPr lang="id-ID" sz="2400" b="1" dirty="0">
              <a:solidFill>
                <a:schemeClr val="tx1"/>
              </a:solidFill>
              <a:effectLst>
                <a:outerShdw blurRad="38100" dist="38100" dir="2700000" algn="tl">
                  <a:srgbClr val="000000">
                    <a:alpha val="43137"/>
                  </a:srgbClr>
                </a:outerShdw>
              </a:effectLst>
            </a:endParaRPr>
          </a:p>
        </p:txBody>
      </p:sp>
      <p:pic>
        <p:nvPicPr>
          <p:cNvPr id="8" name="Picture 7">
            <a:extLst>
              <a:ext uri="{FF2B5EF4-FFF2-40B4-BE49-F238E27FC236}">
                <a16:creationId xmlns:a16="http://schemas.microsoft.com/office/drawing/2014/main" id="{A6236391-AEA8-45E8-87F2-089809C3EA82}"/>
              </a:ext>
            </a:extLst>
          </p:cNvPr>
          <p:cNvPicPr/>
          <p:nvPr/>
        </p:nvPicPr>
        <p:blipFill>
          <a:blip r:embed="rId2"/>
          <a:srcRect/>
          <a:stretch>
            <a:fillRect/>
          </a:stretch>
        </p:blipFill>
        <p:spPr bwMode="auto">
          <a:xfrm>
            <a:off x="1469335" y="775117"/>
            <a:ext cx="1480930" cy="13815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71459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24C5F-C525-4128-8E0A-D32F5C094313}"/>
              </a:ext>
            </a:extLst>
          </p:cNvPr>
          <p:cNvSpPr>
            <a:spLocks noGrp="1"/>
          </p:cNvSpPr>
          <p:nvPr>
            <p:ph type="title"/>
          </p:nvPr>
        </p:nvSpPr>
        <p:spPr>
          <a:xfrm>
            <a:off x="1500810" y="705678"/>
            <a:ext cx="10691190" cy="5436705"/>
          </a:xfrm>
          <a:ln/>
        </p:spPr>
        <p:style>
          <a:lnRef idx="1">
            <a:schemeClr val="accent4"/>
          </a:lnRef>
          <a:fillRef idx="2">
            <a:schemeClr val="accent4"/>
          </a:fillRef>
          <a:effectRef idx="1">
            <a:schemeClr val="accent4"/>
          </a:effectRef>
          <a:fontRef idx="minor">
            <a:schemeClr val="dk1"/>
          </a:fontRef>
        </p:style>
        <p:txBody>
          <a:bodyPr>
            <a:normAutofit/>
          </a:bodyPr>
          <a:lstStyle/>
          <a:p>
            <a:pPr algn="ctr"/>
            <a:r>
              <a:rPr lang="id-ID" sz="8800" dirty="0">
                <a:solidFill>
                  <a:srgbClr val="FFC000"/>
                </a:solidFill>
                <a:effectLst>
                  <a:outerShdw blurRad="38100" dist="38100" dir="2700000" algn="tl">
                    <a:srgbClr val="000000">
                      <a:alpha val="43137"/>
                    </a:srgbClr>
                  </a:outerShdw>
                </a:effectLst>
                <a:latin typeface="Brush Script Std" panose="03060802040607070404" pitchFamily="66" charset="0"/>
              </a:rPr>
              <a:t>SEKIAN</a:t>
            </a:r>
            <a:br>
              <a:rPr lang="id-ID" sz="8800" dirty="0">
                <a:solidFill>
                  <a:srgbClr val="FFC000"/>
                </a:solidFill>
                <a:effectLst>
                  <a:outerShdw blurRad="38100" dist="38100" dir="2700000" algn="tl">
                    <a:srgbClr val="000000">
                      <a:alpha val="43137"/>
                    </a:srgbClr>
                  </a:outerShdw>
                </a:effectLst>
                <a:latin typeface="Brush Script Std" panose="03060802040607070404" pitchFamily="66" charset="0"/>
              </a:rPr>
            </a:br>
            <a:r>
              <a:rPr lang="id-ID" sz="6000" dirty="0">
                <a:solidFill>
                  <a:srgbClr val="FFC000"/>
                </a:solidFill>
                <a:effectLst>
                  <a:outerShdw blurRad="38100" dist="38100" dir="2700000" algn="tl">
                    <a:srgbClr val="000000">
                      <a:alpha val="43137"/>
                    </a:srgbClr>
                  </a:outerShdw>
                </a:effectLst>
                <a:latin typeface="Adobe Caslon Pro Bold" panose="0205070206050A020403" pitchFamily="18" charset="0"/>
              </a:rPr>
              <a:t>Amertham Tu Widya</a:t>
            </a:r>
          </a:p>
        </p:txBody>
      </p:sp>
    </p:spTree>
    <p:extLst>
      <p:ext uri="{BB962C8B-B14F-4D97-AF65-F5344CB8AC3E}">
        <p14:creationId xmlns:p14="http://schemas.microsoft.com/office/powerpoint/2010/main" val="2905791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D869-52A7-4E4A-B063-76F7FE5A1955}"/>
              </a:ext>
            </a:extLst>
          </p:cNvPr>
          <p:cNvSpPr>
            <a:spLocks noGrp="1"/>
          </p:cNvSpPr>
          <p:nvPr>
            <p:ph type="title"/>
          </p:nvPr>
        </p:nvSpPr>
        <p:spPr/>
        <p:txBody>
          <a:bodyPr/>
          <a:lstStyle/>
          <a:p>
            <a:r>
              <a:rPr lang="id-ID" dirty="0">
                <a:solidFill>
                  <a:srgbClr val="FF0000"/>
                </a:solidFill>
              </a:rPr>
              <a:t>LANDASAN HUKUM</a:t>
            </a:r>
          </a:p>
        </p:txBody>
      </p:sp>
      <p:sp>
        <p:nvSpPr>
          <p:cNvPr id="3" name="Content Placeholder 2">
            <a:extLst>
              <a:ext uri="{FF2B5EF4-FFF2-40B4-BE49-F238E27FC236}">
                <a16:creationId xmlns:a16="http://schemas.microsoft.com/office/drawing/2014/main" id="{72760306-42CF-4C19-B1E5-FD331AC6AF37}"/>
              </a:ext>
            </a:extLst>
          </p:cNvPr>
          <p:cNvSpPr>
            <a:spLocks noGrp="1"/>
          </p:cNvSpPr>
          <p:nvPr>
            <p:ph idx="1"/>
          </p:nvPr>
        </p:nvSpPr>
        <p:spPr>
          <a:xfrm>
            <a:off x="420625" y="1825625"/>
            <a:ext cx="11281045" cy="4206383"/>
          </a:xfrm>
        </p:spPr>
        <p:txBody>
          <a:bodyPr>
            <a:normAutofit fontScale="92500"/>
          </a:bodyPr>
          <a:lstStyle/>
          <a:p>
            <a:r>
              <a:rPr lang="id-ID" dirty="0"/>
              <a:t>UU NO: 12 TAHUN 2012 TENTANG PENDIDIKAN TINGGI</a:t>
            </a:r>
          </a:p>
          <a:p>
            <a:r>
              <a:rPr lang="id-ID" dirty="0"/>
              <a:t>PP NO.4 TAHUN 2014 TENTANG PENYELENGGARAAN PENDIDIKAN TINGGI</a:t>
            </a:r>
          </a:p>
          <a:p>
            <a:r>
              <a:rPr lang="id-ID" dirty="0"/>
              <a:t>PERPRES NO. 82 TAHUN 2019 TENTANG KEMENDIKBUD</a:t>
            </a:r>
          </a:p>
          <a:p>
            <a:r>
              <a:rPr lang="id-ID" dirty="0"/>
              <a:t>KEPRES NO.12 TAHUN 2020 TENTNAG PENETAPAN BENCANA NON ALAM PENYEBARAN CORONA VIRUS DISEASE 2019 (COVID-19) SEBAGAI BENCANA NASIONAL</a:t>
            </a:r>
          </a:p>
          <a:p>
            <a:r>
              <a:rPr lang="id-ID" dirty="0"/>
              <a:t>PERMENDIKBUD NO 45 TAHUN 2019 TENTANG ORGANISASI DAN TATA KELOLA KERJA KEMENTERIAN PENDIDIKAN DAN KEBUDAYAAN</a:t>
            </a:r>
          </a:p>
          <a:p>
            <a:r>
              <a:rPr lang="id-ID" dirty="0"/>
              <a:t>PERMENDIKBUD NO.3 TAHUN 2020 TENTANG STANDAR NASIONAL PENDIDIKAN TINGGI</a:t>
            </a:r>
          </a:p>
        </p:txBody>
      </p:sp>
    </p:spTree>
    <p:extLst>
      <p:ext uri="{BB962C8B-B14F-4D97-AF65-F5344CB8AC3E}">
        <p14:creationId xmlns:p14="http://schemas.microsoft.com/office/powerpoint/2010/main" val="22549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02A4E-951B-49A9-AF7C-BB4F3ED5A72A}"/>
              </a:ext>
            </a:extLst>
          </p:cNvPr>
          <p:cNvSpPr>
            <a:spLocks noGrp="1"/>
          </p:cNvSpPr>
          <p:nvPr>
            <p:ph type="title"/>
          </p:nvPr>
        </p:nvSpPr>
        <p:spPr/>
        <p:txBody>
          <a:bodyPr/>
          <a:lstStyle/>
          <a:p>
            <a:r>
              <a:rPr lang="id-ID" dirty="0">
                <a:solidFill>
                  <a:srgbClr val="FF0000"/>
                </a:solidFill>
              </a:rPr>
              <a:t>ASAS PELAKSANAAN</a:t>
            </a:r>
          </a:p>
        </p:txBody>
      </p:sp>
      <p:sp>
        <p:nvSpPr>
          <p:cNvPr id="3" name="Content Placeholder 2">
            <a:extLst>
              <a:ext uri="{FF2B5EF4-FFF2-40B4-BE49-F238E27FC236}">
                <a16:creationId xmlns:a16="http://schemas.microsoft.com/office/drawing/2014/main" id="{99FFF1ED-3AAF-4055-B102-771111E85099}"/>
              </a:ext>
            </a:extLst>
          </p:cNvPr>
          <p:cNvSpPr>
            <a:spLocks noGrp="1"/>
          </p:cNvSpPr>
          <p:nvPr>
            <p:ph idx="1"/>
          </p:nvPr>
        </p:nvSpPr>
        <p:spPr/>
        <p:txBody>
          <a:bodyPr/>
          <a:lstStyle/>
          <a:p>
            <a:r>
              <a:rPr lang="id-ID" dirty="0">
                <a:solidFill>
                  <a:srgbClr val="FF0000"/>
                </a:solidFill>
              </a:rPr>
              <a:t>ASAS KETERBUKAAN</a:t>
            </a:r>
            <a:r>
              <a:rPr lang="id-ID" dirty="0"/>
              <a:t>: PKKMB DILAKSANAAKAN SECARA TERBUKA (PEMBIAYAAN , SUBSTANSI KEGIATAN, INFORMASI, WAKTU DAN TEMPAT)</a:t>
            </a:r>
          </a:p>
          <a:p>
            <a:r>
              <a:rPr lang="id-ID" dirty="0">
                <a:solidFill>
                  <a:srgbClr val="FF0000"/>
                </a:solidFill>
              </a:rPr>
              <a:t>ASAS DEMOKRATIS</a:t>
            </a:r>
            <a:r>
              <a:rPr lang="id-ID" dirty="0"/>
              <a:t>: PKKMB DILAKSANAAKAN BERDASARKAN KESETARAAN, MENGHORMATI KEWAJIBAN MASING-MASING PIHAK)</a:t>
            </a:r>
          </a:p>
          <a:p>
            <a:r>
              <a:rPr lang="id-ID" dirty="0">
                <a:solidFill>
                  <a:srgbClr val="FF0000"/>
                </a:solidFill>
              </a:rPr>
              <a:t>ASAS HUMANIS</a:t>
            </a:r>
            <a:r>
              <a:rPr lang="id-ID" dirty="0"/>
              <a:t>: PKKMB DILAKSANAKAN DENGAN PRINSIP PERSAUDARAAN DAN ANTI KEKERASAN</a:t>
            </a:r>
          </a:p>
        </p:txBody>
      </p:sp>
    </p:spTree>
    <p:extLst>
      <p:ext uri="{BB962C8B-B14F-4D97-AF65-F5344CB8AC3E}">
        <p14:creationId xmlns:p14="http://schemas.microsoft.com/office/powerpoint/2010/main" val="2760102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F1BB-BBE7-43BD-8594-CF058979B40B}"/>
              </a:ext>
            </a:extLst>
          </p:cNvPr>
          <p:cNvSpPr>
            <a:spLocks noGrp="1"/>
          </p:cNvSpPr>
          <p:nvPr>
            <p:ph type="title"/>
          </p:nvPr>
        </p:nvSpPr>
        <p:spPr/>
        <p:txBody>
          <a:bodyPr/>
          <a:lstStyle/>
          <a:p>
            <a:r>
              <a:rPr lang="id-ID" dirty="0">
                <a:solidFill>
                  <a:srgbClr val="FF0000"/>
                </a:solidFill>
              </a:rPr>
              <a:t>TUJUAN KHUSUS</a:t>
            </a:r>
          </a:p>
        </p:txBody>
      </p:sp>
      <p:sp>
        <p:nvSpPr>
          <p:cNvPr id="3" name="Content Placeholder 2">
            <a:extLst>
              <a:ext uri="{FF2B5EF4-FFF2-40B4-BE49-F238E27FC236}">
                <a16:creationId xmlns:a16="http://schemas.microsoft.com/office/drawing/2014/main" id="{50C19721-D1CD-4E7B-90CF-718DE8B12594}"/>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lstStyle/>
          <a:p>
            <a:r>
              <a:rPr lang="id-ID" dirty="0"/>
              <a:t>MENANAMKAN KESADARAN BERBANGSA DAN BERNEGARA</a:t>
            </a:r>
          </a:p>
          <a:p>
            <a:r>
              <a:rPr lang="id-ID" dirty="0"/>
              <a:t>MEMPERKENALKAN SISTEM PEMBELAJARAN DAN KEHIDUPAN CIVITAS AKADEMIKA</a:t>
            </a:r>
          </a:p>
          <a:p>
            <a:r>
              <a:rPr lang="id-ID" dirty="0"/>
              <a:t>MEMPERKENALKAN HAK DAN KEWAJIBAN MAHASISWA</a:t>
            </a:r>
          </a:p>
          <a:p>
            <a:r>
              <a:rPr lang="id-ID" dirty="0"/>
              <a:t>MEWUJUDKAN KAMPUS YANG RAMAH, AMAN DAN INKLUSIF</a:t>
            </a:r>
          </a:p>
          <a:p>
            <a:r>
              <a:rPr lang="id-ID" dirty="0"/>
              <a:t>MEMEPERKENALKAN KIAT SUKSES BELAJAR, KONSEPSI KAMPUS MERDEKA, MERDEKA BELAJAR</a:t>
            </a:r>
          </a:p>
          <a:p>
            <a:r>
              <a:rPr lang="id-ID" dirty="0"/>
              <a:t>MERANCANG HARI ESOK GENERASI UNGGUL, MANDIRI DAN TANGGUNGJAWAB</a:t>
            </a:r>
          </a:p>
        </p:txBody>
      </p:sp>
    </p:spTree>
    <p:extLst>
      <p:ext uri="{BB962C8B-B14F-4D97-AF65-F5344CB8AC3E}">
        <p14:creationId xmlns:p14="http://schemas.microsoft.com/office/powerpoint/2010/main" val="2792476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A458-F5AA-454A-9B48-089CAAD609DF}"/>
              </a:ext>
            </a:extLst>
          </p:cNvPr>
          <p:cNvSpPr>
            <a:spLocks noGrp="1"/>
          </p:cNvSpPr>
          <p:nvPr>
            <p:ph type="title"/>
          </p:nvPr>
        </p:nvSpPr>
        <p:spPr/>
        <p:txBody>
          <a:bodyPr/>
          <a:lstStyle/>
          <a:p>
            <a:r>
              <a:rPr lang="id-ID" dirty="0">
                <a:solidFill>
                  <a:srgbClr val="FF0000"/>
                </a:solidFill>
              </a:rPr>
              <a:t>MATERI PKKMB 2021</a:t>
            </a:r>
          </a:p>
        </p:txBody>
      </p:sp>
      <p:sp>
        <p:nvSpPr>
          <p:cNvPr id="3" name="Content Placeholder 2">
            <a:extLst>
              <a:ext uri="{FF2B5EF4-FFF2-40B4-BE49-F238E27FC236}">
                <a16:creationId xmlns:a16="http://schemas.microsoft.com/office/drawing/2014/main" id="{4BD0AB50-F705-4545-A961-4B0E8BB59A21}"/>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r>
              <a:rPr lang="id-ID" dirty="0"/>
              <a:t>PEMBINAAN KESADARAN BELA NEGARA</a:t>
            </a:r>
          </a:p>
          <a:p>
            <a:r>
              <a:rPr lang="id-ID" dirty="0"/>
              <a:t>KEHIDUPAN BERBANGSA DAN BERNEGARA</a:t>
            </a:r>
          </a:p>
          <a:p>
            <a:r>
              <a:rPr lang="id-ID" dirty="0"/>
              <a:t>PEMBINAAN GERAKAN NASIONAL REVOLUSI MENTAL</a:t>
            </a:r>
          </a:p>
          <a:p>
            <a:r>
              <a:rPr lang="id-ID" dirty="0"/>
              <a:t>SISTEM PENDIDIKAN TINGGI </a:t>
            </a:r>
            <a:r>
              <a:rPr lang="id-ID" dirty="0">
                <a:solidFill>
                  <a:schemeClr val="tx1"/>
                </a:solidFill>
              </a:rPr>
              <a:t>(pengenalan sistem pendidikan tinggi, kebijakan merdeka belajar dan kampus merdeka, pengenalan general education, pengenalan etika budaya tata krama dan norma kehidupan kampus, pembentukan karakter, pencegahan intoleran radikalisme terorisme, kiat sukses dan motivasi belajar, kegiatan kemahasiswaan dan organisasi kemahasiswaan)</a:t>
            </a:r>
          </a:p>
          <a:p>
            <a:r>
              <a:rPr lang="id-ID" dirty="0"/>
              <a:t>PERGURUAN TINGGI DI ERA 4.0 DAN KEHIDUPAN BARU PASCA PANDEMI</a:t>
            </a:r>
          </a:p>
          <a:p>
            <a:r>
              <a:rPr lang="id-ID" dirty="0"/>
              <a:t>KESADARAN LINGKUNGAN HIDUP DAN KESIAPSIAGAAN BENCANA DI PT</a:t>
            </a:r>
          </a:p>
        </p:txBody>
      </p:sp>
    </p:spTree>
    <p:extLst>
      <p:ext uri="{BB962C8B-B14F-4D97-AF65-F5344CB8AC3E}">
        <p14:creationId xmlns:p14="http://schemas.microsoft.com/office/powerpoint/2010/main" val="3194992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FC9A5-F052-48BF-8A99-009AF75116B1}"/>
              </a:ext>
            </a:extLst>
          </p:cNvPr>
          <p:cNvSpPr>
            <a:spLocks noGrp="1"/>
          </p:cNvSpPr>
          <p:nvPr>
            <p:ph type="title"/>
          </p:nvPr>
        </p:nvSpPr>
        <p:spPr/>
        <p:txBody>
          <a:bodyPr/>
          <a:lstStyle/>
          <a:p>
            <a:r>
              <a:rPr lang="id-ID" dirty="0">
                <a:solidFill>
                  <a:srgbClr val="FF0000"/>
                </a:solidFill>
              </a:rPr>
              <a:t>METODE PELAKSANAAN</a:t>
            </a:r>
          </a:p>
        </p:txBody>
      </p:sp>
      <p:sp>
        <p:nvSpPr>
          <p:cNvPr id="3" name="Content Placeholder 2">
            <a:extLst>
              <a:ext uri="{FF2B5EF4-FFF2-40B4-BE49-F238E27FC236}">
                <a16:creationId xmlns:a16="http://schemas.microsoft.com/office/drawing/2014/main" id="{1DACE2CA-58EB-4A3B-AD62-D60399AB8DF0}"/>
              </a:ext>
            </a:extLst>
          </p:cNvPr>
          <p:cNvSpPr>
            <a:spLocks noGrp="1"/>
          </p:cNvSpPr>
          <p:nvPr>
            <p:ph idx="1"/>
          </p:nvPr>
        </p:nvSpPr>
        <p:spPr/>
        <p:txBody>
          <a:bodyPr/>
          <a:lstStyle/>
          <a:p>
            <a:r>
              <a:rPr lang="id-ID" dirty="0">
                <a:solidFill>
                  <a:srgbClr val="FF0000"/>
                </a:solidFill>
              </a:rPr>
              <a:t>PENYAMPAIAN MATERI</a:t>
            </a:r>
            <a:r>
              <a:rPr lang="id-ID" dirty="0"/>
              <a:t>: DILAKSANAKAN DENGAN METODE DARING/WEBINAR YANG DISESUAIKAN DENGAN KONDISI MASING-MASING PT</a:t>
            </a:r>
          </a:p>
          <a:p>
            <a:r>
              <a:rPr lang="id-ID" dirty="0">
                <a:solidFill>
                  <a:srgbClr val="FF0000"/>
                </a:solidFill>
              </a:rPr>
              <a:t>BENTUK</a:t>
            </a:r>
            <a:r>
              <a:rPr lang="id-ID" dirty="0"/>
              <a:t>: KEGIATAN DILAKSANAKAN DALAM BENTUK CERAMAH DAN METODE LAIN YANG DISESUAIKAN DENGAN KONDISI KAMPUS DENGAN MEMANFAATKAN MEDIA KREATIF YANG FEMILIAR</a:t>
            </a:r>
          </a:p>
          <a:p>
            <a:r>
              <a:rPr lang="id-ID" dirty="0">
                <a:solidFill>
                  <a:srgbClr val="FF0000"/>
                </a:solidFill>
              </a:rPr>
              <a:t>TEMPAT</a:t>
            </a:r>
            <a:r>
              <a:rPr lang="id-ID" dirty="0"/>
              <a:t>: PT MASING-MASING/MENYESUAIKAN</a:t>
            </a:r>
          </a:p>
          <a:p>
            <a:r>
              <a:rPr lang="id-ID" dirty="0">
                <a:solidFill>
                  <a:srgbClr val="FF0000"/>
                </a:solidFill>
              </a:rPr>
              <a:t>WAKTU</a:t>
            </a:r>
            <a:r>
              <a:rPr lang="id-ID" dirty="0"/>
              <a:t>: DILAKSANAKAN </a:t>
            </a:r>
            <a:r>
              <a:rPr lang="en-US" dirty="0"/>
              <a:t>4</a:t>
            </a:r>
            <a:r>
              <a:rPr lang="id-ID" dirty="0"/>
              <a:t> HARI; MULAI PUKUL 0</a:t>
            </a:r>
            <a:r>
              <a:rPr lang="en-US" dirty="0"/>
              <a:t>8</a:t>
            </a:r>
            <a:r>
              <a:rPr lang="id-ID" dirty="0"/>
              <a:t>.00 WITA DAN BERAKHIR MAKSIMAL </a:t>
            </a:r>
            <a:r>
              <a:rPr lang="en-US" dirty="0"/>
              <a:t>16.00</a:t>
            </a:r>
            <a:r>
              <a:rPr lang="id-ID" dirty="0"/>
              <a:t> WITA </a:t>
            </a:r>
          </a:p>
        </p:txBody>
      </p:sp>
    </p:spTree>
    <p:extLst>
      <p:ext uri="{BB962C8B-B14F-4D97-AF65-F5344CB8AC3E}">
        <p14:creationId xmlns:p14="http://schemas.microsoft.com/office/powerpoint/2010/main" val="46816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81854F1-DCC4-4125-9585-BB12DD3F9FC7}"/>
              </a:ext>
            </a:extLst>
          </p:cNvPr>
          <p:cNvGraphicFramePr>
            <a:graphicFrameLocks noGrp="1"/>
          </p:cNvGraphicFramePr>
          <p:nvPr>
            <p:extLst>
              <p:ext uri="{D42A27DB-BD31-4B8C-83A1-F6EECF244321}">
                <p14:modId xmlns:p14="http://schemas.microsoft.com/office/powerpoint/2010/main" val="4158545786"/>
              </p:ext>
            </p:extLst>
          </p:nvPr>
        </p:nvGraphicFramePr>
        <p:xfrm>
          <a:off x="170886" y="-124259"/>
          <a:ext cx="12021114" cy="12663888"/>
        </p:xfrm>
        <a:graphic>
          <a:graphicData uri="http://schemas.openxmlformats.org/drawingml/2006/table">
            <a:tbl>
              <a:tblPr firstRow="1" bandRow="1">
                <a:tableStyleId>{F5AB1C69-6EDB-4FF4-983F-18BD219EF322}</a:tableStyleId>
              </a:tblPr>
              <a:tblGrid>
                <a:gridCol w="596321">
                  <a:extLst>
                    <a:ext uri="{9D8B030D-6E8A-4147-A177-3AD203B41FA5}">
                      <a16:colId xmlns:a16="http://schemas.microsoft.com/office/drawing/2014/main" val="3292394177"/>
                    </a:ext>
                  </a:extLst>
                </a:gridCol>
                <a:gridCol w="1311485">
                  <a:extLst>
                    <a:ext uri="{9D8B030D-6E8A-4147-A177-3AD203B41FA5}">
                      <a16:colId xmlns:a16="http://schemas.microsoft.com/office/drawing/2014/main" val="3266586338"/>
                    </a:ext>
                  </a:extLst>
                </a:gridCol>
                <a:gridCol w="1234351">
                  <a:extLst>
                    <a:ext uri="{9D8B030D-6E8A-4147-A177-3AD203B41FA5}">
                      <a16:colId xmlns:a16="http://schemas.microsoft.com/office/drawing/2014/main" val="1936818752"/>
                    </a:ext>
                  </a:extLst>
                </a:gridCol>
                <a:gridCol w="7859782">
                  <a:extLst>
                    <a:ext uri="{9D8B030D-6E8A-4147-A177-3AD203B41FA5}">
                      <a16:colId xmlns:a16="http://schemas.microsoft.com/office/drawing/2014/main" val="2375375283"/>
                    </a:ext>
                  </a:extLst>
                </a:gridCol>
                <a:gridCol w="1019175">
                  <a:extLst>
                    <a:ext uri="{9D8B030D-6E8A-4147-A177-3AD203B41FA5}">
                      <a16:colId xmlns:a16="http://schemas.microsoft.com/office/drawing/2014/main" val="3753769560"/>
                    </a:ext>
                  </a:extLst>
                </a:gridCol>
              </a:tblGrid>
              <a:tr h="461735">
                <a:tc>
                  <a:txBody>
                    <a:bodyPr/>
                    <a:lstStyle/>
                    <a:p>
                      <a:r>
                        <a:rPr lang="id-ID" dirty="0"/>
                        <a:t>NO</a:t>
                      </a:r>
                    </a:p>
                  </a:txBody>
                  <a:tcPr/>
                </a:tc>
                <a:tc>
                  <a:txBody>
                    <a:bodyPr/>
                    <a:lstStyle/>
                    <a:p>
                      <a:r>
                        <a:rPr lang="id-ID" dirty="0"/>
                        <a:t>HARI/TGL</a:t>
                      </a:r>
                    </a:p>
                  </a:txBody>
                  <a:tcPr/>
                </a:tc>
                <a:tc>
                  <a:txBody>
                    <a:bodyPr/>
                    <a:lstStyle/>
                    <a:p>
                      <a:pPr algn="ctr"/>
                      <a:r>
                        <a:rPr lang="id-ID" dirty="0"/>
                        <a:t>WAKTU</a:t>
                      </a:r>
                    </a:p>
                  </a:txBody>
                  <a:tcPr/>
                </a:tc>
                <a:tc>
                  <a:txBody>
                    <a:bodyPr/>
                    <a:lstStyle/>
                    <a:p>
                      <a:pPr algn="ctr"/>
                      <a:r>
                        <a:rPr lang="id-ID" dirty="0"/>
                        <a:t>KEGIATAN</a:t>
                      </a:r>
                    </a:p>
                  </a:txBody>
                  <a:tcPr/>
                </a:tc>
                <a:tc>
                  <a:txBody>
                    <a:bodyPr/>
                    <a:lstStyle/>
                    <a:p>
                      <a:pPr algn="ctr"/>
                      <a:r>
                        <a:rPr lang="id-ID" dirty="0"/>
                        <a:t>KET</a:t>
                      </a:r>
                    </a:p>
                  </a:txBody>
                  <a:tcPr/>
                </a:tc>
                <a:extLst>
                  <a:ext uri="{0D108BD9-81ED-4DB2-BD59-A6C34878D82A}">
                    <a16:rowId xmlns:a16="http://schemas.microsoft.com/office/drawing/2014/main" val="364847201"/>
                  </a:ext>
                </a:extLst>
              </a:tr>
              <a:tr h="461735">
                <a:tc>
                  <a:txBody>
                    <a:bodyPr/>
                    <a:lstStyle/>
                    <a:p>
                      <a:pPr algn="ctr"/>
                      <a:r>
                        <a:rPr lang="id-ID" dirty="0"/>
                        <a:t>1</a:t>
                      </a:r>
                    </a:p>
                  </a:txBody>
                  <a:tcPr>
                    <a:solidFill>
                      <a:schemeClr val="accent4">
                        <a:lumMod val="20000"/>
                        <a:lumOff val="80000"/>
                      </a:schemeClr>
                    </a:solidFill>
                  </a:tcPr>
                </a:tc>
                <a:tc>
                  <a:txBody>
                    <a:bodyPr/>
                    <a:lstStyle/>
                    <a:p>
                      <a:r>
                        <a:rPr lang="id-ID" dirty="0"/>
                        <a:t>21-8-2021</a:t>
                      </a:r>
                    </a:p>
                  </a:txBody>
                  <a:tcPr>
                    <a:solidFill>
                      <a:schemeClr val="accent4">
                        <a:lumMod val="20000"/>
                        <a:lumOff val="80000"/>
                      </a:schemeClr>
                    </a:solidFill>
                  </a:tcPr>
                </a:tc>
                <a:tc>
                  <a:txBody>
                    <a:bodyPr/>
                    <a:lstStyle/>
                    <a:p>
                      <a:r>
                        <a:rPr lang="id-ID" dirty="0"/>
                        <a:t>08.00-10.00</a:t>
                      </a:r>
                    </a:p>
                  </a:txBody>
                  <a:tcPr>
                    <a:solidFill>
                      <a:schemeClr val="accent4">
                        <a:lumMod val="20000"/>
                        <a:lumOff val="80000"/>
                      </a:schemeClr>
                    </a:solidFill>
                  </a:tcPr>
                </a:tc>
                <a:tc>
                  <a:txBody>
                    <a:bodyPr/>
                    <a:lstStyle/>
                    <a:p>
                      <a:r>
                        <a:rPr lang="id-ID" dirty="0"/>
                        <a:t>PENGARAHAN KEPADA SELURUH MABA BARU </a:t>
                      </a:r>
                    </a:p>
                  </a:txBody>
                  <a:tcPr>
                    <a:solidFill>
                      <a:schemeClr val="accent4">
                        <a:lumMod val="20000"/>
                        <a:lumOff val="80000"/>
                      </a:schemeClr>
                    </a:solidFill>
                  </a:tcPr>
                </a:tc>
                <a:tc>
                  <a:txBody>
                    <a:bodyPr/>
                    <a:lstStyle/>
                    <a:p>
                      <a:r>
                        <a:rPr lang="id-ID" sz="1200" dirty="0"/>
                        <a:t>PANITIA</a:t>
                      </a:r>
                    </a:p>
                  </a:txBody>
                  <a:tcPr>
                    <a:solidFill>
                      <a:schemeClr val="accent4">
                        <a:lumMod val="20000"/>
                        <a:lumOff val="80000"/>
                      </a:schemeClr>
                    </a:solidFill>
                  </a:tcPr>
                </a:tc>
                <a:extLst>
                  <a:ext uri="{0D108BD9-81ED-4DB2-BD59-A6C34878D82A}">
                    <a16:rowId xmlns:a16="http://schemas.microsoft.com/office/drawing/2014/main" val="1490358848"/>
                  </a:ext>
                </a:extLst>
              </a:tr>
              <a:tr h="461735">
                <a:tc>
                  <a:txBody>
                    <a:bodyPr/>
                    <a:lstStyle/>
                    <a:p>
                      <a:pPr algn="ctr"/>
                      <a:r>
                        <a:rPr lang="id-ID" dirty="0"/>
                        <a:t>2</a:t>
                      </a:r>
                    </a:p>
                  </a:txBody>
                  <a:tcPr>
                    <a:solidFill>
                      <a:schemeClr val="accent4">
                        <a:lumMod val="20000"/>
                        <a:lumOff val="80000"/>
                      </a:schemeClr>
                    </a:solidFill>
                  </a:tcPr>
                </a:tc>
                <a:tc>
                  <a:txBody>
                    <a:bodyPr/>
                    <a:lstStyle/>
                    <a:p>
                      <a:r>
                        <a:rPr lang="id-ID" dirty="0"/>
                        <a:t>22-8-2021</a:t>
                      </a:r>
                    </a:p>
                  </a:txBody>
                  <a:tcPr>
                    <a:solidFill>
                      <a:schemeClr val="accent4">
                        <a:lumMod val="20000"/>
                        <a:lumOff val="80000"/>
                      </a:schemeClr>
                    </a:solidFill>
                  </a:tcPr>
                </a:tc>
                <a:tc>
                  <a:txBody>
                    <a:bodyPr/>
                    <a:lstStyle/>
                    <a:p>
                      <a:r>
                        <a:rPr lang="id-ID" dirty="0"/>
                        <a:t>08.00-10.00</a:t>
                      </a:r>
                    </a:p>
                  </a:txBody>
                  <a:tcPr>
                    <a:solidFill>
                      <a:schemeClr val="accent4">
                        <a:lumMod val="20000"/>
                        <a:lumOff val="80000"/>
                      </a:schemeClr>
                    </a:solidFill>
                  </a:tcPr>
                </a:tc>
                <a:tc>
                  <a:txBody>
                    <a:bodyPr/>
                    <a:lstStyle/>
                    <a:p>
                      <a:r>
                        <a:rPr lang="id-ID" dirty="0"/>
                        <a:t>GLADI PEMBUKAAN MAHASISYA UPANAYANA </a:t>
                      </a:r>
                    </a:p>
                  </a:txBody>
                  <a:tcPr>
                    <a:solidFill>
                      <a:schemeClr val="accent4">
                        <a:lumMod val="20000"/>
                        <a:lumOff val="80000"/>
                      </a:schemeClr>
                    </a:solidFill>
                  </a:tcPr>
                </a:tc>
                <a:tc>
                  <a:txBody>
                    <a:bodyPr/>
                    <a:lstStyle/>
                    <a:p>
                      <a:r>
                        <a:rPr lang="id-ID" sz="1200" dirty="0"/>
                        <a:t>PANITIA</a:t>
                      </a:r>
                    </a:p>
                  </a:txBody>
                  <a:tcPr>
                    <a:solidFill>
                      <a:schemeClr val="accent4">
                        <a:lumMod val="20000"/>
                        <a:lumOff val="80000"/>
                      </a:schemeClr>
                    </a:solidFill>
                  </a:tcPr>
                </a:tc>
                <a:extLst>
                  <a:ext uri="{0D108BD9-81ED-4DB2-BD59-A6C34878D82A}">
                    <a16:rowId xmlns:a16="http://schemas.microsoft.com/office/drawing/2014/main" val="3289727308"/>
                  </a:ext>
                </a:extLst>
              </a:tr>
              <a:tr h="461735">
                <a:tc>
                  <a:txBody>
                    <a:bodyPr/>
                    <a:lstStyle/>
                    <a:p>
                      <a:pPr algn="ctr"/>
                      <a:r>
                        <a:rPr lang="id-ID" dirty="0"/>
                        <a:t>3</a:t>
                      </a:r>
                    </a:p>
                  </a:txBody>
                  <a:tcPr>
                    <a:solidFill>
                      <a:schemeClr val="accent4">
                        <a:lumMod val="40000"/>
                        <a:lumOff val="60000"/>
                      </a:schemeClr>
                    </a:solidFill>
                  </a:tcPr>
                </a:tc>
                <a:tc>
                  <a:txBody>
                    <a:bodyPr/>
                    <a:lstStyle/>
                    <a:p>
                      <a:r>
                        <a:rPr lang="id-ID" dirty="0"/>
                        <a:t>23-8-2021</a:t>
                      </a:r>
                    </a:p>
                  </a:txBody>
                  <a:tcPr>
                    <a:solidFill>
                      <a:schemeClr val="accent4">
                        <a:lumMod val="40000"/>
                        <a:lumOff val="60000"/>
                      </a:schemeClr>
                    </a:solidFill>
                  </a:tcPr>
                </a:tc>
                <a:tc>
                  <a:txBody>
                    <a:bodyPr/>
                    <a:lstStyle/>
                    <a:p>
                      <a:r>
                        <a:rPr lang="id-ID" dirty="0"/>
                        <a:t>08.00-09.00</a:t>
                      </a:r>
                    </a:p>
                  </a:txBody>
                  <a:tcPr>
                    <a:solidFill>
                      <a:schemeClr val="accent4">
                        <a:lumMod val="40000"/>
                        <a:lumOff val="60000"/>
                      </a:schemeClr>
                    </a:solidFill>
                  </a:tcPr>
                </a:tc>
                <a:tc>
                  <a:txBody>
                    <a:bodyPr/>
                    <a:lstStyle/>
                    <a:p>
                      <a:r>
                        <a:rPr lang="id-ID" dirty="0">
                          <a:solidFill>
                            <a:schemeClr val="tx1"/>
                          </a:solidFill>
                        </a:rPr>
                        <a:t>PEMBUKAAN MAHASISYA UPANAYANA </a:t>
                      </a:r>
                    </a:p>
                  </a:txBody>
                  <a:tcPr>
                    <a:solidFill>
                      <a:schemeClr val="accent4">
                        <a:lumMod val="40000"/>
                        <a:lumOff val="60000"/>
                      </a:schemeClr>
                    </a:solidFill>
                  </a:tcPr>
                </a:tc>
                <a:tc>
                  <a:txBody>
                    <a:bodyPr/>
                    <a:lstStyle/>
                    <a:p>
                      <a:r>
                        <a:rPr lang="id-ID" sz="1200" dirty="0"/>
                        <a:t>PANITIA</a:t>
                      </a:r>
                    </a:p>
                  </a:txBody>
                  <a:tcPr>
                    <a:solidFill>
                      <a:schemeClr val="accent4">
                        <a:lumMod val="40000"/>
                        <a:lumOff val="60000"/>
                      </a:schemeClr>
                    </a:solidFill>
                  </a:tcPr>
                </a:tc>
                <a:extLst>
                  <a:ext uri="{0D108BD9-81ED-4DB2-BD59-A6C34878D82A}">
                    <a16:rowId xmlns:a16="http://schemas.microsoft.com/office/drawing/2014/main" val="2036062230"/>
                  </a:ext>
                </a:extLst>
              </a:tr>
              <a:tr h="461735">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t>10.00-12.00</a:t>
                      </a:r>
                    </a:p>
                  </a:txBody>
                  <a:tcPr>
                    <a:solidFill>
                      <a:schemeClr val="accent4">
                        <a:lumMod val="40000"/>
                        <a:lumOff val="60000"/>
                      </a:schemeClr>
                    </a:solidFill>
                  </a:tcPr>
                </a:tc>
                <a:tc>
                  <a:txBody>
                    <a:bodyPr/>
                    <a:lstStyle/>
                    <a:p>
                      <a:r>
                        <a:rPr lang="id-ID" dirty="0">
                          <a:solidFill>
                            <a:schemeClr val="tx1"/>
                          </a:solidFill>
                        </a:rPr>
                        <a:t>NARSUM(1): PENGENALAN KAMPUS UNHI DAN TATA KELOLA PT</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32540127"/>
                  </a:ext>
                </a:extLst>
              </a:tr>
              <a:tr h="461735">
                <a:tc>
                  <a:txBody>
                    <a:bodyPr/>
                    <a:lstStyle/>
                    <a:p>
                      <a:endParaRPr lang="id-ID"/>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OLEH: REKTOR (Prof. Dr. Drh. I Made Damriyasa, MS)</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169202414"/>
                  </a:ext>
                </a:extLst>
              </a:tr>
              <a:tr h="461735">
                <a:tc>
                  <a:txBody>
                    <a:bodyPr/>
                    <a:lstStyle/>
                    <a:p>
                      <a:endParaRPr lang="id-ID"/>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NARSUM (2): PERGURUAN TINGGI ERA 4.0, KIAT SUKSES &amp; MOTIVASI BELAJAR </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917888500"/>
                  </a:ext>
                </a:extLst>
              </a:tr>
              <a:tr h="461735">
                <a:tc>
                  <a:txBody>
                    <a:bodyPr/>
                    <a:lstStyle/>
                    <a:p>
                      <a:endParaRPr lang="id-ID"/>
                    </a:p>
                  </a:txBody>
                  <a:tcPr>
                    <a:solidFill>
                      <a:schemeClr val="accent4">
                        <a:lumMod val="40000"/>
                        <a:lumOff val="60000"/>
                      </a:schemeClr>
                    </a:solidFill>
                  </a:tcPr>
                </a:tc>
                <a:tc>
                  <a:txBody>
                    <a:bodyPr/>
                    <a:lstStyle/>
                    <a:p>
                      <a:endParaRPr lang="id-ID"/>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OLEH: KEPALA LLDIKTI WIL.VIII (Prof. Dr. I Nengah Dasi Astawa, M.Si)</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3389510285"/>
                  </a:ext>
                </a:extLst>
              </a:tr>
              <a:tr h="461735">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NARSUM(3): PENGENALAN ETIKA BUDAYA, TATA KRAMA KEHIDUPAN KAMPUS</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2145137341"/>
                  </a:ext>
                </a:extLst>
              </a:tr>
              <a:tr h="461735">
                <a:tc>
                  <a:txBody>
                    <a:bodyPr/>
                    <a:lstStyle/>
                    <a:p>
                      <a:endParaRPr lang="id-ID"/>
                    </a:p>
                  </a:txBody>
                  <a:tcPr>
                    <a:solidFill>
                      <a:schemeClr val="accent4">
                        <a:lumMod val="40000"/>
                        <a:lumOff val="60000"/>
                      </a:schemeClr>
                    </a:solidFill>
                  </a:tcPr>
                </a:tc>
                <a:tc>
                  <a:txBody>
                    <a:bodyPr/>
                    <a:lstStyle/>
                    <a:p>
                      <a:endParaRPr lang="id-ID"/>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OLEH: KETUA YPWK (Prof. Dr. Phil I Ketut Ardhana, MA)</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3117586332"/>
                  </a:ext>
                </a:extLst>
              </a:tr>
              <a:tr h="461735">
                <a:tc>
                  <a:txBody>
                    <a:bodyPr/>
                    <a:lstStyle/>
                    <a:p>
                      <a:pPr algn="ctr"/>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NARSUM(4): PEMBINAAN KESADARAN BELA NEGARA DAN CINTA TANAH AIR</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1893300464"/>
                  </a:ext>
                </a:extLst>
              </a:tr>
              <a:tr h="461735">
                <a:tc>
                  <a:txBody>
                    <a:bodyPr/>
                    <a:lstStyle/>
                    <a:p>
                      <a:endParaRPr lang="id-ID"/>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OLEH: SEKRETARIS YPWK :KOL(pur). Dr. I Dewa Budiana, M.Si)</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844356594"/>
                  </a:ext>
                </a:extLst>
              </a:tr>
              <a:tr h="461735">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ISTIRAHAT</a:t>
                      </a:r>
                    </a:p>
                  </a:txBody>
                  <a:tcPr>
                    <a:solidFill>
                      <a:schemeClr val="accent4">
                        <a:lumMod val="40000"/>
                        <a:lumOff val="60000"/>
                      </a:schemeClr>
                    </a:solidFill>
                  </a:tcPr>
                </a:tc>
                <a:tc>
                  <a:txBody>
                    <a:bodyPr/>
                    <a:lstStyle/>
                    <a:p>
                      <a:endParaRPr lang="id-ID" sz="1200" dirty="0"/>
                    </a:p>
                  </a:txBody>
                  <a:tcPr>
                    <a:solidFill>
                      <a:schemeClr val="accent4">
                        <a:lumMod val="40000"/>
                        <a:lumOff val="60000"/>
                      </a:schemeClr>
                    </a:solidFill>
                  </a:tcPr>
                </a:tc>
                <a:extLst>
                  <a:ext uri="{0D108BD9-81ED-4DB2-BD59-A6C34878D82A}">
                    <a16:rowId xmlns:a16="http://schemas.microsoft.com/office/drawing/2014/main" val="3357814113"/>
                  </a:ext>
                </a:extLst>
              </a:tr>
              <a:tr h="461735">
                <a:tc>
                  <a:txBody>
                    <a:bodyPr/>
                    <a:lstStyle/>
                    <a:p>
                      <a:endParaRPr lang="id-ID"/>
                    </a:p>
                  </a:txBody>
                  <a:tcPr>
                    <a:solidFill>
                      <a:schemeClr val="accent4">
                        <a:lumMod val="40000"/>
                        <a:lumOff val="60000"/>
                      </a:schemeClr>
                    </a:solidFill>
                  </a:tcPr>
                </a:tc>
                <a:tc>
                  <a:txBody>
                    <a:bodyPr/>
                    <a:lstStyle/>
                    <a:p>
                      <a:endParaRPr lang="id-ID"/>
                    </a:p>
                  </a:txBody>
                  <a:tcPr>
                    <a:solidFill>
                      <a:schemeClr val="accent4">
                        <a:lumMod val="40000"/>
                        <a:lumOff val="60000"/>
                      </a:schemeClr>
                    </a:solidFill>
                  </a:tcPr>
                </a:tc>
                <a:tc>
                  <a:txBody>
                    <a:bodyPr/>
                    <a:lstStyle/>
                    <a:p>
                      <a:r>
                        <a:rPr lang="id-ID" dirty="0"/>
                        <a:t>13.00-15.30</a:t>
                      </a:r>
                    </a:p>
                  </a:txBody>
                  <a:tcPr>
                    <a:solidFill>
                      <a:schemeClr val="accent4">
                        <a:lumMod val="40000"/>
                        <a:lumOff val="60000"/>
                      </a:schemeClr>
                    </a:solidFill>
                  </a:tcPr>
                </a:tc>
                <a:tc>
                  <a:txBody>
                    <a:bodyPr/>
                    <a:lstStyle/>
                    <a:p>
                      <a:r>
                        <a:rPr lang="id-ID" dirty="0">
                          <a:solidFill>
                            <a:schemeClr val="tx1"/>
                          </a:solidFill>
                        </a:rPr>
                        <a:t>NARSUM (5): KEGIATAN AKADEMIK PERGURUAN TINGGI </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1635395585"/>
                  </a:ext>
                </a:extLst>
              </a:tr>
              <a:tr h="461735">
                <a:tc>
                  <a:txBody>
                    <a:bodyPr/>
                    <a:lstStyle/>
                    <a:p>
                      <a:endParaRPr lang="id-ID"/>
                    </a:p>
                  </a:txBody>
                  <a:tcPr>
                    <a:solidFill>
                      <a:schemeClr val="accent4">
                        <a:lumMod val="40000"/>
                        <a:lumOff val="60000"/>
                      </a:schemeClr>
                    </a:solidFill>
                  </a:tcPr>
                </a:tc>
                <a:tc>
                  <a:txBody>
                    <a:bodyPr/>
                    <a:lstStyle/>
                    <a:p>
                      <a:endParaRPr lang="id-ID"/>
                    </a:p>
                  </a:txBody>
                  <a:tcPr>
                    <a:solidFill>
                      <a:schemeClr val="accent4">
                        <a:lumMod val="40000"/>
                        <a:lumOff val="60000"/>
                      </a:schemeClr>
                    </a:solidFill>
                  </a:tcPr>
                </a:tc>
                <a:tc>
                  <a:txBody>
                    <a:bodyPr/>
                    <a:lstStyle/>
                    <a:p>
                      <a:endParaRPr lang="id-ID"/>
                    </a:p>
                  </a:txBody>
                  <a:tcPr>
                    <a:solidFill>
                      <a:schemeClr val="accent4">
                        <a:lumMod val="40000"/>
                        <a:lumOff val="60000"/>
                      </a:schemeClr>
                    </a:solidFill>
                  </a:tcPr>
                </a:tc>
                <a:tc>
                  <a:txBody>
                    <a:bodyPr/>
                    <a:lstStyle/>
                    <a:p>
                      <a:r>
                        <a:rPr lang="id-ID" dirty="0">
                          <a:solidFill>
                            <a:schemeClr val="tx1"/>
                          </a:solidFill>
                        </a:rPr>
                        <a:t>OLEH: WAKIL REKTOR I (Prof. Dr. I Putu Gelgel, SH., M.Hum)</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2383676560"/>
                  </a:ext>
                </a:extLst>
              </a:tr>
              <a:tr h="461735">
                <a:tc>
                  <a:txBody>
                    <a:bodyPr/>
                    <a:lstStyle/>
                    <a:p>
                      <a:endParaRPr lang="id-ID"/>
                    </a:p>
                  </a:txBody>
                  <a:tcPr>
                    <a:solidFill>
                      <a:schemeClr val="accent4">
                        <a:lumMod val="40000"/>
                        <a:lumOff val="60000"/>
                      </a:schemeClr>
                    </a:solidFill>
                  </a:tcPr>
                </a:tc>
                <a:tc>
                  <a:txBody>
                    <a:bodyPr/>
                    <a:lstStyle/>
                    <a:p>
                      <a:endParaRPr lang="id-ID"/>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NARSUM (6): LAYANAN MAHASISWA BIDANG ADMINISTRASI DAN KEUANGAN</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2145444535"/>
                  </a:ext>
                </a:extLst>
              </a:tr>
              <a:tr h="690523">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OLEH:  WAKIL REKTOR II (Dr. I Putu Kawiana, SE., MM)</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1213824920"/>
                  </a:ext>
                </a:extLst>
              </a:tr>
              <a:tr h="461735">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NARSUM (6): ORGANISASI DAN KEGIATAN KEMAHASISWAAN</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762715139"/>
                  </a:ext>
                </a:extLst>
              </a:tr>
              <a:tr h="461735">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tc>
                  <a:txBody>
                    <a:bodyPr/>
                    <a:lstStyle/>
                    <a:p>
                      <a:r>
                        <a:rPr lang="id-ID" dirty="0">
                          <a:solidFill>
                            <a:schemeClr val="tx1"/>
                          </a:solidFill>
                        </a:rPr>
                        <a:t>OLEH:  WAKIL REKTOR III (Dr. Ir.  I Wayan Muka, ST., MT)</a:t>
                      </a:r>
                    </a:p>
                  </a:txBody>
                  <a:tcPr>
                    <a:solidFill>
                      <a:schemeClr val="accent4">
                        <a:lumMod val="40000"/>
                        <a:lumOff val="60000"/>
                      </a:schemeClr>
                    </a:solidFill>
                  </a:tcPr>
                </a:tc>
                <a:tc>
                  <a:txBody>
                    <a:bodyPr/>
                    <a:lstStyle/>
                    <a:p>
                      <a:endParaRPr lang="id-ID" dirty="0"/>
                    </a:p>
                  </a:txBody>
                  <a:tcPr>
                    <a:solidFill>
                      <a:schemeClr val="accent4">
                        <a:lumMod val="40000"/>
                        <a:lumOff val="60000"/>
                      </a:schemeClr>
                    </a:solidFill>
                  </a:tcPr>
                </a:tc>
                <a:extLst>
                  <a:ext uri="{0D108BD9-81ED-4DB2-BD59-A6C34878D82A}">
                    <a16:rowId xmlns:a16="http://schemas.microsoft.com/office/drawing/2014/main" val="3381129694"/>
                  </a:ext>
                </a:extLst>
              </a:tr>
              <a:tr h="461735">
                <a:tc>
                  <a:txBody>
                    <a:bodyPr/>
                    <a:lstStyle/>
                    <a:p>
                      <a:pPr algn="ctr"/>
                      <a:r>
                        <a:rPr lang="id-ID" dirty="0"/>
                        <a:t>4</a:t>
                      </a:r>
                    </a:p>
                  </a:txBody>
                  <a:tcPr>
                    <a:solidFill>
                      <a:schemeClr val="accent4">
                        <a:lumMod val="20000"/>
                        <a:lumOff val="80000"/>
                      </a:schemeClr>
                    </a:solidFill>
                  </a:tcPr>
                </a:tc>
                <a:tc>
                  <a:txBody>
                    <a:bodyPr/>
                    <a:lstStyle/>
                    <a:p>
                      <a:r>
                        <a:rPr lang="id-ID" dirty="0"/>
                        <a:t>24-8-2021</a:t>
                      </a:r>
                    </a:p>
                  </a:txBody>
                  <a:tcPr>
                    <a:solidFill>
                      <a:schemeClr val="accent4">
                        <a:lumMod val="20000"/>
                        <a:lumOff val="80000"/>
                      </a:schemeClr>
                    </a:solidFill>
                  </a:tcPr>
                </a:tc>
                <a:tc>
                  <a:txBody>
                    <a:bodyPr/>
                    <a:lstStyle/>
                    <a:p>
                      <a:r>
                        <a:rPr lang="id-ID" dirty="0"/>
                        <a:t>08.00-12.00</a:t>
                      </a:r>
                    </a:p>
                  </a:txBody>
                  <a:tcPr>
                    <a:solidFill>
                      <a:schemeClr val="accent4">
                        <a:lumMod val="20000"/>
                        <a:lumOff val="80000"/>
                      </a:schemeClr>
                    </a:solidFill>
                  </a:tcPr>
                </a:tc>
                <a:tc>
                  <a:txBody>
                    <a:bodyPr/>
                    <a:lstStyle/>
                    <a:p>
                      <a:r>
                        <a:rPr lang="id-ID" dirty="0"/>
                        <a:t>PERKENALAN ORKEMAS, PERKENALAN UKM DAN UPT UNHI </a:t>
                      </a:r>
                    </a:p>
                  </a:txBody>
                  <a:tcPr>
                    <a:solidFill>
                      <a:schemeClr val="accent4">
                        <a:lumMod val="20000"/>
                        <a:lumOff val="80000"/>
                      </a:schemeClr>
                    </a:solidFill>
                  </a:tcPr>
                </a:tc>
                <a:tc>
                  <a:txBody>
                    <a:bodyPr/>
                    <a:lstStyle/>
                    <a:p>
                      <a:r>
                        <a:rPr lang="id-ID" sz="1200" dirty="0"/>
                        <a:t>PANITIA</a:t>
                      </a:r>
                    </a:p>
                  </a:txBody>
                  <a:tcPr>
                    <a:solidFill>
                      <a:schemeClr val="accent4">
                        <a:lumMod val="20000"/>
                        <a:lumOff val="80000"/>
                      </a:schemeClr>
                    </a:solidFill>
                  </a:tcPr>
                </a:tc>
                <a:extLst>
                  <a:ext uri="{0D108BD9-81ED-4DB2-BD59-A6C34878D82A}">
                    <a16:rowId xmlns:a16="http://schemas.microsoft.com/office/drawing/2014/main" val="1934597341"/>
                  </a:ext>
                </a:extLst>
              </a:tr>
              <a:tr h="461735">
                <a:tc>
                  <a:txBody>
                    <a:bodyPr/>
                    <a:lstStyle/>
                    <a:p>
                      <a:endParaRPr lang="id-ID"/>
                    </a:p>
                  </a:txBody>
                  <a:tcPr>
                    <a:solidFill>
                      <a:schemeClr val="accent4">
                        <a:lumMod val="20000"/>
                        <a:lumOff val="80000"/>
                      </a:schemeClr>
                    </a:solidFill>
                  </a:tcPr>
                </a:tc>
                <a:tc>
                  <a:txBody>
                    <a:bodyPr/>
                    <a:lstStyle/>
                    <a:p>
                      <a:endParaRPr lang="id-ID" dirty="0"/>
                    </a:p>
                  </a:txBody>
                  <a:tcPr>
                    <a:solidFill>
                      <a:schemeClr val="accent4">
                        <a:lumMod val="20000"/>
                        <a:lumOff val="80000"/>
                      </a:schemeClr>
                    </a:solidFill>
                  </a:tcPr>
                </a:tc>
                <a:tc>
                  <a:txBody>
                    <a:bodyPr/>
                    <a:lstStyle/>
                    <a:p>
                      <a:r>
                        <a:rPr lang="id-ID" dirty="0"/>
                        <a:t>13.00-16.00</a:t>
                      </a: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dirty="0"/>
                        <a:t>PEMANTAPAN MINAT DAN BAKAT MAHASISWA (UKM)</a:t>
                      </a:r>
                    </a:p>
                    <a:p>
                      <a:endParaRPr lang="id-ID" dirty="0"/>
                    </a:p>
                  </a:txBody>
                  <a:tcPr>
                    <a:solidFill>
                      <a:schemeClr val="accent4">
                        <a:lumMod val="20000"/>
                        <a:lumOff val="80000"/>
                      </a:schemeClr>
                    </a:solidFill>
                  </a:tcPr>
                </a:tc>
                <a:tc>
                  <a:txBody>
                    <a:bodyPr/>
                    <a:lstStyle/>
                    <a:p>
                      <a:r>
                        <a:rPr lang="id-ID" sz="1200" dirty="0"/>
                        <a:t>BEM IKBM</a:t>
                      </a:r>
                    </a:p>
                  </a:txBody>
                  <a:tcPr>
                    <a:solidFill>
                      <a:schemeClr val="accent4">
                        <a:lumMod val="20000"/>
                        <a:lumOff val="80000"/>
                      </a:schemeClr>
                    </a:solidFill>
                  </a:tcPr>
                </a:tc>
                <a:extLst>
                  <a:ext uri="{0D108BD9-81ED-4DB2-BD59-A6C34878D82A}">
                    <a16:rowId xmlns:a16="http://schemas.microsoft.com/office/drawing/2014/main" val="3752294069"/>
                  </a:ext>
                </a:extLst>
              </a:tr>
              <a:tr h="461735">
                <a:tc>
                  <a:txBody>
                    <a:bodyPr/>
                    <a:lstStyle/>
                    <a:p>
                      <a:pPr algn="ctr"/>
                      <a:r>
                        <a:rPr lang="id-ID" dirty="0"/>
                        <a:t>5</a:t>
                      </a:r>
                    </a:p>
                  </a:txBody>
                  <a:tcPr>
                    <a:solidFill>
                      <a:schemeClr val="accent4">
                        <a:lumMod val="20000"/>
                        <a:lumOff val="80000"/>
                      </a:schemeClr>
                    </a:solidFill>
                  </a:tcPr>
                </a:tc>
                <a:tc>
                  <a:txBody>
                    <a:bodyPr/>
                    <a:lstStyle/>
                    <a:p>
                      <a:r>
                        <a:rPr lang="id-ID" dirty="0"/>
                        <a:t>25-8-2021</a:t>
                      </a:r>
                    </a:p>
                  </a:txBody>
                  <a:tcPr>
                    <a:solidFill>
                      <a:schemeClr val="accent4">
                        <a:lumMod val="20000"/>
                        <a:lumOff val="80000"/>
                      </a:schemeClr>
                    </a:solidFill>
                  </a:tcPr>
                </a:tc>
                <a:tc>
                  <a:txBody>
                    <a:bodyPr/>
                    <a:lstStyle/>
                    <a:p>
                      <a:r>
                        <a:rPr lang="id-ID" dirty="0"/>
                        <a:t>08.00-16.00</a:t>
                      </a:r>
                    </a:p>
                  </a:txBody>
                  <a:tcPr>
                    <a:solidFill>
                      <a:schemeClr val="accent4">
                        <a:lumMod val="20000"/>
                        <a:lumOff val="80000"/>
                      </a:schemeClr>
                    </a:solidFill>
                  </a:tcPr>
                </a:tc>
                <a:tc>
                  <a:txBody>
                    <a:bodyPr/>
                    <a:lstStyle/>
                    <a:p>
                      <a:r>
                        <a:rPr lang="id-ID" dirty="0"/>
                        <a:t>MAHASISYA UPANAYANA TINGKAT FAKULTAS </a:t>
                      </a:r>
                    </a:p>
                  </a:txBody>
                  <a:tcPr>
                    <a:solidFill>
                      <a:schemeClr val="accent4">
                        <a:lumMod val="20000"/>
                        <a:lumOff val="80000"/>
                      </a:schemeClr>
                    </a:solidFill>
                  </a:tcPr>
                </a:tc>
                <a:tc>
                  <a:txBody>
                    <a:bodyPr/>
                    <a:lstStyle/>
                    <a:p>
                      <a:r>
                        <a:rPr lang="id-ID" sz="1200" dirty="0"/>
                        <a:t>BEM FAKULTAS</a:t>
                      </a:r>
                    </a:p>
                  </a:txBody>
                  <a:tcPr>
                    <a:solidFill>
                      <a:schemeClr val="accent4">
                        <a:lumMod val="20000"/>
                        <a:lumOff val="80000"/>
                      </a:schemeClr>
                    </a:solidFill>
                  </a:tcPr>
                </a:tc>
                <a:extLst>
                  <a:ext uri="{0D108BD9-81ED-4DB2-BD59-A6C34878D82A}">
                    <a16:rowId xmlns:a16="http://schemas.microsoft.com/office/drawing/2014/main" val="635063408"/>
                  </a:ext>
                </a:extLst>
              </a:tr>
              <a:tr h="461735">
                <a:tc>
                  <a:txBody>
                    <a:bodyPr/>
                    <a:lstStyle/>
                    <a:p>
                      <a:pPr algn="ctr"/>
                      <a:r>
                        <a:rPr lang="id-ID" dirty="0"/>
                        <a:t>6</a:t>
                      </a:r>
                    </a:p>
                  </a:txBody>
                  <a:tcPr>
                    <a:solidFill>
                      <a:schemeClr val="accent4">
                        <a:lumMod val="20000"/>
                        <a:lumOff val="80000"/>
                      </a:schemeClr>
                    </a:solidFill>
                  </a:tcPr>
                </a:tc>
                <a:tc>
                  <a:txBody>
                    <a:bodyPr/>
                    <a:lstStyle/>
                    <a:p>
                      <a:r>
                        <a:rPr lang="id-ID" dirty="0"/>
                        <a:t>26-8-2021</a:t>
                      </a:r>
                    </a:p>
                  </a:txBody>
                  <a:tcPr>
                    <a:solidFill>
                      <a:schemeClr val="accent4">
                        <a:lumMod val="20000"/>
                        <a:lumOff val="80000"/>
                      </a:schemeClr>
                    </a:solidFill>
                  </a:tcPr>
                </a:tc>
                <a:tc>
                  <a:txBody>
                    <a:bodyPr/>
                    <a:lstStyle/>
                    <a:p>
                      <a:r>
                        <a:rPr lang="id-ID" dirty="0"/>
                        <a:t>09.00-12.00</a:t>
                      </a:r>
                    </a:p>
                  </a:txBody>
                  <a:tcPr>
                    <a:solidFill>
                      <a:schemeClr val="accent4">
                        <a:lumMod val="20000"/>
                        <a:lumOff val="80000"/>
                      </a:schemeClr>
                    </a:solidFill>
                  </a:tcPr>
                </a:tc>
                <a:tc>
                  <a:txBody>
                    <a:bodyPr/>
                    <a:lstStyle/>
                    <a:p>
                      <a:r>
                        <a:rPr lang="id-ID" dirty="0"/>
                        <a:t>WEBINAR “MEMBANGUN JIWA SOCIOPRENEUR GENERASI MILLENIAL”</a:t>
                      </a:r>
                    </a:p>
                  </a:txBody>
                  <a:tcPr>
                    <a:solidFill>
                      <a:schemeClr val="accent4">
                        <a:lumMod val="20000"/>
                        <a:lumOff val="80000"/>
                      </a:schemeClr>
                    </a:solidFill>
                  </a:tcPr>
                </a:tc>
                <a:tc>
                  <a:txBody>
                    <a:bodyPr/>
                    <a:lstStyle/>
                    <a:p>
                      <a:pPr marL="665163" indent="-665163" algn="l"/>
                      <a:r>
                        <a:rPr lang="id-ID" sz="1200" dirty="0"/>
                        <a:t>PANITIA</a:t>
                      </a:r>
                    </a:p>
                  </a:txBody>
                  <a:tcPr>
                    <a:solidFill>
                      <a:schemeClr val="accent4">
                        <a:lumMod val="20000"/>
                        <a:lumOff val="80000"/>
                      </a:schemeClr>
                    </a:solidFill>
                  </a:tcPr>
                </a:tc>
                <a:extLst>
                  <a:ext uri="{0D108BD9-81ED-4DB2-BD59-A6C34878D82A}">
                    <a16:rowId xmlns:a16="http://schemas.microsoft.com/office/drawing/2014/main" val="4152590725"/>
                  </a:ext>
                </a:extLst>
              </a:tr>
              <a:tr h="461735">
                <a:tc>
                  <a:txBody>
                    <a:bodyPr/>
                    <a:lstStyle/>
                    <a:p>
                      <a:pPr algn="ctr"/>
                      <a:r>
                        <a:rPr lang="id-ID" dirty="0"/>
                        <a:t>7</a:t>
                      </a:r>
                    </a:p>
                  </a:txBody>
                  <a:tcPr>
                    <a:solidFill>
                      <a:schemeClr val="accent4">
                        <a:lumMod val="20000"/>
                        <a:lumOff val="80000"/>
                      </a:schemeClr>
                    </a:solidFill>
                  </a:tcPr>
                </a:tc>
                <a:tc>
                  <a:txBody>
                    <a:bodyPr/>
                    <a:lstStyle/>
                    <a:p>
                      <a:r>
                        <a:rPr lang="id-ID" dirty="0"/>
                        <a:t>27-08-2021</a:t>
                      </a:r>
                    </a:p>
                  </a:txBody>
                  <a:tcPr>
                    <a:solidFill>
                      <a:schemeClr val="accent4">
                        <a:lumMod val="20000"/>
                        <a:lumOff val="80000"/>
                      </a:schemeClr>
                    </a:solidFill>
                  </a:tcPr>
                </a:tc>
                <a:tc>
                  <a:txBody>
                    <a:bodyPr/>
                    <a:lstStyle/>
                    <a:p>
                      <a:r>
                        <a:rPr lang="id-ID" dirty="0"/>
                        <a:t>09.00-12.00</a:t>
                      </a:r>
                    </a:p>
                  </a:txBody>
                  <a:tcPr>
                    <a:solidFill>
                      <a:schemeClr val="accent4">
                        <a:lumMod val="20000"/>
                        <a:lumOff val="80000"/>
                      </a:schemeClr>
                    </a:solidFill>
                  </a:tcPr>
                </a:tc>
                <a:tc>
                  <a:txBody>
                    <a:bodyPr/>
                    <a:lstStyle/>
                    <a:p>
                      <a:r>
                        <a:rPr lang="id-ID" dirty="0"/>
                        <a:t>PERSIAPAN PEWINTENAN/GLADI PENUTUPAN</a:t>
                      </a:r>
                    </a:p>
                  </a:txBody>
                  <a:tcPr>
                    <a:solidFill>
                      <a:schemeClr val="accent4">
                        <a:lumMod val="20000"/>
                        <a:lumOff val="80000"/>
                      </a:schemeClr>
                    </a:solidFill>
                  </a:tcPr>
                </a:tc>
                <a:tc>
                  <a:txBody>
                    <a:bodyPr/>
                    <a:lstStyle/>
                    <a:p>
                      <a:r>
                        <a:rPr lang="id-ID" sz="1200" dirty="0"/>
                        <a:t>PANITIA</a:t>
                      </a:r>
                    </a:p>
                  </a:txBody>
                  <a:tcPr>
                    <a:solidFill>
                      <a:schemeClr val="accent4">
                        <a:lumMod val="20000"/>
                        <a:lumOff val="80000"/>
                      </a:schemeClr>
                    </a:solidFill>
                  </a:tcPr>
                </a:tc>
                <a:extLst>
                  <a:ext uri="{0D108BD9-81ED-4DB2-BD59-A6C34878D82A}">
                    <a16:rowId xmlns:a16="http://schemas.microsoft.com/office/drawing/2014/main" val="2146914978"/>
                  </a:ext>
                </a:extLst>
              </a:tr>
              <a:tr h="461735">
                <a:tc>
                  <a:txBody>
                    <a:bodyPr/>
                    <a:lstStyle/>
                    <a:p>
                      <a:pPr algn="ctr"/>
                      <a:r>
                        <a:rPr lang="id-ID" dirty="0"/>
                        <a:t>8</a:t>
                      </a:r>
                    </a:p>
                  </a:txBody>
                  <a:tcPr>
                    <a:solidFill>
                      <a:schemeClr val="accent4">
                        <a:lumMod val="20000"/>
                        <a:lumOff val="80000"/>
                      </a:schemeClr>
                    </a:solidFill>
                  </a:tcPr>
                </a:tc>
                <a:tc>
                  <a:txBody>
                    <a:bodyPr/>
                    <a:lstStyle/>
                    <a:p>
                      <a:r>
                        <a:rPr lang="id-ID" dirty="0"/>
                        <a:t>28-08-2021</a:t>
                      </a:r>
                    </a:p>
                  </a:txBody>
                  <a:tcPr>
                    <a:solidFill>
                      <a:schemeClr val="accent4">
                        <a:lumMod val="20000"/>
                        <a:lumOff val="80000"/>
                      </a:schemeClr>
                    </a:solidFill>
                  </a:tcPr>
                </a:tc>
                <a:tc>
                  <a:txBody>
                    <a:bodyPr/>
                    <a:lstStyle/>
                    <a:p>
                      <a:r>
                        <a:rPr lang="id-ID" dirty="0"/>
                        <a:t>08.00-12.00</a:t>
                      </a:r>
                    </a:p>
                  </a:txBody>
                  <a:tcPr>
                    <a:solidFill>
                      <a:schemeClr val="accent4">
                        <a:lumMod val="20000"/>
                        <a:lumOff val="80000"/>
                      </a:schemeClr>
                    </a:solidFill>
                  </a:tcPr>
                </a:tc>
                <a:tc>
                  <a:txBody>
                    <a:bodyPr/>
                    <a:lstStyle/>
                    <a:p>
                      <a:r>
                        <a:rPr lang="id-ID" dirty="0"/>
                        <a:t>PEWINTENAN DAN PENUTUPAN MAHASISYA UPANAYANA</a:t>
                      </a:r>
                    </a:p>
                  </a:txBody>
                  <a:tcPr>
                    <a:solidFill>
                      <a:schemeClr val="accent4">
                        <a:lumMod val="20000"/>
                        <a:lumOff val="80000"/>
                      </a:schemeClr>
                    </a:solidFill>
                  </a:tcPr>
                </a:tc>
                <a:tc>
                  <a:txBody>
                    <a:bodyPr/>
                    <a:lstStyle/>
                    <a:p>
                      <a:r>
                        <a:rPr lang="id-ID" sz="1200" dirty="0"/>
                        <a:t>PANITIA</a:t>
                      </a:r>
                    </a:p>
                  </a:txBody>
                  <a:tcPr>
                    <a:solidFill>
                      <a:schemeClr val="accent4">
                        <a:lumMod val="20000"/>
                        <a:lumOff val="80000"/>
                      </a:schemeClr>
                    </a:solidFill>
                  </a:tcPr>
                </a:tc>
                <a:extLst>
                  <a:ext uri="{0D108BD9-81ED-4DB2-BD59-A6C34878D82A}">
                    <a16:rowId xmlns:a16="http://schemas.microsoft.com/office/drawing/2014/main" val="2081475030"/>
                  </a:ext>
                </a:extLst>
              </a:tr>
            </a:tbl>
          </a:graphicData>
        </a:graphic>
      </p:graphicFrame>
    </p:spTree>
    <p:extLst>
      <p:ext uri="{BB962C8B-B14F-4D97-AF65-F5344CB8AC3E}">
        <p14:creationId xmlns:p14="http://schemas.microsoft.com/office/powerpoint/2010/main" val="275845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0B3A-5F24-40CE-BDCA-FCDC87917DB1}"/>
              </a:ext>
            </a:extLst>
          </p:cNvPr>
          <p:cNvSpPr>
            <a:spLocks noGrp="1"/>
          </p:cNvSpPr>
          <p:nvPr>
            <p:ph type="title"/>
          </p:nvPr>
        </p:nvSpPr>
        <p:spPr/>
        <p:txBody>
          <a:bodyPr/>
          <a:lstStyle/>
          <a:p>
            <a:r>
              <a:rPr lang="en-US" dirty="0">
                <a:solidFill>
                  <a:srgbClr val="FF0000"/>
                </a:solidFill>
              </a:rPr>
              <a:t>TATA TERTIB PKKMB UNHI 2021</a:t>
            </a:r>
            <a:endParaRPr lang="en-ID" dirty="0"/>
          </a:p>
        </p:txBody>
      </p:sp>
      <p:sp>
        <p:nvSpPr>
          <p:cNvPr id="4" name="Content Placeholder 3">
            <a:extLst>
              <a:ext uri="{FF2B5EF4-FFF2-40B4-BE49-F238E27FC236}">
                <a16:creationId xmlns:a16="http://schemas.microsoft.com/office/drawing/2014/main" id="{ABD3DB95-861C-44AB-BBA2-737652EE9AD3}"/>
              </a:ext>
            </a:extLst>
          </p:cNvPr>
          <p:cNvSpPr>
            <a:spLocks noGrp="1"/>
          </p:cNvSpPr>
          <p:nvPr>
            <p:ph idx="1"/>
          </p:nvPr>
        </p:nvSpPr>
        <p:spPr>
          <a:xfrm>
            <a:off x="420625" y="1447938"/>
            <a:ext cx="10543031" cy="5241097"/>
          </a:xfrm>
        </p:spPr>
        <p:txBody>
          <a:bodyPr>
            <a:noAutofit/>
          </a:bodyPr>
          <a:lstStyle/>
          <a:p>
            <a:pPr marL="357188" indent="-268288">
              <a:buNone/>
            </a:pPr>
            <a:r>
              <a:rPr lang="en-ID" sz="2000" dirty="0"/>
              <a:t>1. </a:t>
            </a:r>
            <a:r>
              <a:rPr lang="en-ID" sz="1600" b="1" dirty="0" err="1"/>
              <a:t>Akses</a:t>
            </a:r>
            <a:r>
              <a:rPr lang="en-ID" sz="1600" b="1" dirty="0"/>
              <a:t> </a:t>
            </a:r>
            <a:r>
              <a:rPr lang="en-ID" sz="1600" b="1" dirty="0" err="1"/>
              <a:t>ke</a:t>
            </a:r>
            <a:r>
              <a:rPr lang="en-ID" sz="1600" b="1" dirty="0"/>
              <a:t> Zoom meeting </a:t>
            </a:r>
            <a:r>
              <a:rPr lang="en-ID" sz="1600" b="1" dirty="0" err="1"/>
              <a:t>akan</a:t>
            </a:r>
            <a:r>
              <a:rPr lang="en-ID" sz="1600" b="1" dirty="0"/>
              <a:t> </a:t>
            </a:r>
            <a:r>
              <a:rPr lang="en-ID" sz="1600" b="1" dirty="0" err="1"/>
              <a:t>dibuka</a:t>
            </a:r>
            <a:r>
              <a:rPr lang="en-ID" sz="1600" b="1" dirty="0"/>
              <a:t> 15 </a:t>
            </a:r>
            <a:r>
              <a:rPr lang="en-ID" sz="1600" b="1" dirty="0" err="1"/>
              <a:t>menit</a:t>
            </a:r>
            <a:r>
              <a:rPr lang="en-ID" sz="1600" b="1" dirty="0"/>
              <a:t> </a:t>
            </a:r>
            <a:r>
              <a:rPr lang="en-ID" sz="1600" b="1" dirty="0" err="1"/>
              <a:t>sebelum</a:t>
            </a:r>
            <a:r>
              <a:rPr lang="en-ID" sz="1600" b="1" dirty="0"/>
              <a:t> acara </a:t>
            </a:r>
            <a:r>
              <a:rPr lang="en-ID" sz="1600" b="1" dirty="0" err="1"/>
              <a:t>dimulai</a:t>
            </a:r>
            <a:r>
              <a:rPr lang="en-ID" sz="1600" b="1" dirty="0"/>
              <a:t>. </a:t>
            </a:r>
          </a:p>
          <a:p>
            <a:pPr marL="357188" indent="-268288">
              <a:buNone/>
            </a:pPr>
            <a:r>
              <a:rPr lang="en-ID" sz="1600" b="1" dirty="0"/>
              <a:t>2. ID </a:t>
            </a:r>
            <a:r>
              <a:rPr lang="en-ID" sz="1600" b="1" dirty="0" err="1"/>
              <a:t>peserta</a:t>
            </a:r>
            <a:r>
              <a:rPr lang="en-ID" sz="1600" b="1" dirty="0"/>
              <a:t> </a:t>
            </a:r>
            <a:r>
              <a:rPr lang="en-ID" sz="1600" b="1" dirty="0" err="1"/>
              <a:t>dalam</a:t>
            </a:r>
            <a:r>
              <a:rPr lang="en-ID" sz="1600" b="1" dirty="0"/>
              <a:t> Webinar </a:t>
            </a:r>
            <a:r>
              <a:rPr lang="en-ID" sz="1600" b="1" dirty="0" err="1"/>
              <a:t>ini</a:t>
            </a:r>
            <a:r>
              <a:rPr lang="en-ID" sz="1600" b="1" dirty="0"/>
              <a:t> </a:t>
            </a:r>
            <a:r>
              <a:rPr lang="en-ID" sz="1600" b="1" dirty="0" err="1"/>
              <a:t>harus</a:t>
            </a:r>
            <a:r>
              <a:rPr lang="en-ID" sz="1600" b="1" dirty="0"/>
              <a:t> </a:t>
            </a:r>
            <a:r>
              <a:rPr lang="en-ID" sz="1600" b="1" dirty="0" err="1"/>
              <a:t>menggunakan</a:t>
            </a:r>
            <a:r>
              <a:rPr lang="en-ID" sz="1600" b="1" dirty="0"/>
              <a:t> </a:t>
            </a:r>
            <a:r>
              <a:rPr lang="en-ID" sz="1600" b="1" dirty="0" err="1"/>
              <a:t>nama</a:t>
            </a:r>
            <a:r>
              <a:rPr lang="en-ID" sz="1600" b="1" dirty="0"/>
              <a:t> </a:t>
            </a:r>
            <a:r>
              <a:rPr lang="en-ID" sz="1600" b="1" dirty="0" err="1"/>
              <a:t>asli</a:t>
            </a:r>
            <a:r>
              <a:rPr lang="en-ID" sz="1600" b="1" dirty="0"/>
              <a:t>, </a:t>
            </a:r>
            <a:r>
              <a:rPr lang="en-ID" sz="1600" b="1" dirty="0" err="1"/>
              <a:t>bukan</a:t>
            </a:r>
            <a:r>
              <a:rPr lang="en-ID" sz="1600" b="1" dirty="0"/>
              <a:t> </a:t>
            </a:r>
            <a:r>
              <a:rPr lang="en-ID" sz="1600" b="1" dirty="0" err="1"/>
              <a:t>nama</a:t>
            </a:r>
            <a:r>
              <a:rPr lang="en-ID" sz="1600" b="1" dirty="0"/>
              <a:t> </a:t>
            </a:r>
            <a:r>
              <a:rPr lang="en-ID" sz="1600" b="1" dirty="0" err="1"/>
              <a:t>perangkat</a:t>
            </a:r>
            <a:r>
              <a:rPr lang="en-ID" sz="1600" b="1" dirty="0"/>
              <a:t> </a:t>
            </a:r>
            <a:r>
              <a:rPr lang="en-ID" sz="1600" b="1" dirty="0" err="1"/>
              <a:t>dengan</a:t>
            </a:r>
            <a:r>
              <a:rPr lang="en-ID" sz="1600" b="1" dirty="0"/>
              <a:t> format </a:t>
            </a:r>
            <a:r>
              <a:rPr lang="en-ID" sz="1600" b="1" dirty="0" err="1"/>
              <a:t>NPM_Nama</a:t>
            </a:r>
            <a:r>
              <a:rPr lang="en-ID" sz="1600" b="1" dirty="0"/>
              <a:t> </a:t>
            </a:r>
            <a:r>
              <a:rPr lang="en-ID" sz="1600" b="1" dirty="0" err="1"/>
              <a:t>Lengkap</a:t>
            </a:r>
            <a:r>
              <a:rPr lang="en-ID" sz="1600" b="1" dirty="0"/>
              <a:t>.</a:t>
            </a:r>
          </a:p>
          <a:p>
            <a:pPr marL="357188" indent="-268288">
              <a:buNone/>
            </a:pPr>
            <a:r>
              <a:rPr lang="en-ID" sz="1600" b="1" dirty="0"/>
              <a:t>3. </a:t>
            </a:r>
            <a:r>
              <a:rPr lang="en-ID" sz="1600" b="1" dirty="0" err="1"/>
              <a:t>Peserta</a:t>
            </a:r>
            <a:r>
              <a:rPr lang="en-ID" sz="1600" b="1" dirty="0"/>
              <a:t> </a:t>
            </a:r>
            <a:r>
              <a:rPr lang="en-ID" sz="1600" b="1" dirty="0" err="1"/>
              <a:t>sangat</a:t>
            </a:r>
            <a:r>
              <a:rPr lang="en-ID" sz="1600" b="1" dirty="0"/>
              <a:t> </a:t>
            </a:r>
            <a:r>
              <a:rPr lang="en-ID" sz="1600" b="1" dirty="0" err="1"/>
              <a:t>diharapkan</a:t>
            </a:r>
            <a:r>
              <a:rPr lang="en-ID" sz="1600" b="1" dirty="0"/>
              <a:t> </a:t>
            </a:r>
            <a:r>
              <a:rPr lang="en-ID" sz="1600" b="1" dirty="0" err="1"/>
              <a:t>untuk</a:t>
            </a:r>
            <a:r>
              <a:rPr lang="en-ID" sz="1600" b="1" dirty="0"/>
              <a:t> </a:t>
            </a:r>
            <a:r>
              <a:rPr lang="en-ID" sz="1600" b="1" dirty="0" err="1"/>
              <a:t>mematikan</a:t>
            </a:r>
            <a:r>
              <a:rPr lang="en-ID" sz="1600" b="1" dirty="0"/>
              <a:t> </a:t>
            </a:r>
            <a:r>
              <a:rPr lang="en-ID" sz="1600" b="1" dirty="0" err="1"/>
              <a:t>suara</a:t>
            </a:r>
            <a:r>
              <a:rPr lang="en-ID" sz="1600" b="1" dirty="0"/>
              <a:t> (mute) pada </a:t>
            </a:r>
            <a:r>
              <a:rPr lang="en-ID" sz="1600" b="1" dirty="0" err="1"/>
              <a:t>perangkat</a:t>
            </a:r>
            <a:r>
              <a:rPr lang="en-ID" sz="1600" b="1" dirty="0"/>
              <a:t> yang </a:t>
            </a:r>
            <a:r>
              <a:rPr lang="en-ID" sz="1600" b="1" dirty="0" err="1"/>
              <a:t>digunakan</a:t>
            </a:r>
            <a:r>
              <a:rPr lang="en-ID" sz="1600" b="1" dirty="0"/>
              <a:t> </a:t>
            </a:r>
            <a:r>
              <a:rPr lang="en-ID" sz="1600" b="1" dirty="0" err="1"/>
              <a:t>selama</a:t>
            </a:r>
            <a:r>
              <a:rPr lang="en-ID" sz="1600" b="1" dirty="0"/>
              <a:t> proses acara </a:t>
            </a:r>
            <a:r>
              <a:rPr lang="en-ID" sz="1600" b="1" dirty="0" err="1"/>
              <a:t>berlangsung</a:t>
            </a:r>
            <a:r>
              <a:rPr lang="en-ID" sz="1600" b="1" dirty="0"/>
              <a:t>. </a:t>
            </a:r>
          </a:p>
          <a:p>
            <a:pPr marL="357188" indent="-268288">
              <a:buNone/>
            </a:pPr>
            <a:r>
              <a:rPr lang="en-ID" sz="1600" b="1" dirty="0"/>
              <a:t>4. </a:t>
            </a:r>
            <a:r>
              <a:rPr lang="en-ID" sz="1600" b="1" dirty="0" err="1"/>
              <a:t>Semua</a:t>
            </a:r>
            <a:r>
              <a:rPr lang="en-ID" sz="1600" b="1" dirty="0"/>
              <a:t> </a:t>
            </a:r>
            <a:r>
              <a:rPr lang="en-ID" sz="1600" b="1" dirty="0" err="1"/>
              <a:t>peserta</a:t>
            </a:r>
            <a:r>
              <a:rPr lang="en-ID" sz="1600" b="1" dirty="0"/>
              <a:t> yang </a:t>
            </a:r>
            <a:r>
              <a:rPr lang="en-ID" sz="1600" b="1" dirty="0" err="1"/>
              <a:t>mengikuti</a:t>
            </a:r>
            <a:r>
              <a:rPr lang="en-ID" sz="1600" b="1" dirty="0"/>
              <a:t> Upanayana </a:t>
            </a:r>
            <a:r>
              <a:rPr lang="en-ID" sz="1600" b="1" dirty="0" err="1"/>
              <a:t>melalui</a:t>
            </a:r>
            <a:r>
              <a:rPr lang="en-ID" sz="1600" b="1" dirty="0"/>
              <a:t> Zoom </a:t>
            </a:r>
            <a:r>
              <a:rPr lang="en-ID" sz="1600" b="1" dirty="0" err="1"/>
              <a:t>atau</a:t>
            </a:r>
            <a:r>
              <a:rPr lang="en-ID" sz="1600" b="1" dirty="0"/>
              <a:t> </a:t>
            </a:r>
            <a:r>
              <a:rPr lang="en-ID" sz="1600" b="1" dirty="0" err="1"/>
              <a:t>Youtube</a:t>
            </a:r>
            <a:r>
              <a:rPr lang="en-ID" sz="1600" b="1" dirty="0"/>
              <a:t> </a:t>
            </a:r>
            <a:r>
              <a:rPr lang="en-ID" sz="1600" b="1" dirty="0" err="1"/>
              <a:t>dapat</a:t>
            </a:r>
            <a:r>
              <a:rPr lang="en-ID" sz="1600" b="1" dirty="0"/>
              <a:t> </a:t>
            </a:r>
            <a:r>
              <a:rPr lang="en-ID" sz="1600" b="1" dirty="0" err="1"/>
              <a:t>mengajukan</a:t>
            </a:r>
            <a:r>
              <a:rPr lang="en-ID" sz="1600" b="1" dirty="0"/>
              <a:t> </a:t>
            </a:r>
            <a:r>
              <a:rPr lang="en-ID" sz="1600" b="1" dirty="0" err="1"/>
              <a:t>pertanyaan</a:t>
            </a:r>
            <a:r>
              <a:rPr lang="en-ID" sz="1600" b="1" dirty="0"/>
              <a:t> </a:t>
            </a:r>
            <a:r>
              <a:rPr lang="en-ID" sz="1600" b="1" dirty="0" err="1"/>
              <a:t>dengan</a:t>
            </a:r>
            <a:r>
              <a:rPr lang="en-ID" sz="1600" b="1" dirty="0"/>
              <a:t> </a:t>
            </a:r>
            <a:r>
              <a:rPr lang="en-ID" sz="1600" b="1" dirty="0" err="1"/>
              <a:t>cara</a:t>
            </a:r>
            <a:r>
              <a:rPr lang="en-ID" sz="1600" b="1" dirty="0"/>
              <a:t>: </a:t>
            </a:r>
            <a:r>
              <a:rPr lang="en-ID" sz="1600" b="1" dirty="0" err="1"/>
              <a:t>Ketik</a:t>
            </a:r>
            <a:r>
              <a:rPr lang="en-ID" sz="1600" b="1" dirty="0"/>
              <a:t> TANYA, </a:t>
            </a:r>
            <a:r>
              <a:rPr lang="en-ID" sz="1600" b="1" dirty="0" err="1"/>
              <a:t>lalu</a:t>
            </a:r>
            <a:r>
              <a:rPr lang="en-ID" sz="1600" b="1" dirty="0"/>
              <a:t> </a:t>
            </a:r>
            <a:r>
              <a:rPr lang="en-ID" sz="1600" b="1" dirty="0" err="1"/>
              <a:t>dilanjutkan</a:t>
            </a:r>
            <a:r>
              <a:rPr lang="en-ID" sz="1600" b="1" dirty="0"/>
              <a:t> </a:t>
            </a:r>
            <a:r>
              <a:rPr lang="en-ID" sz="1600" b="1" dirty="0" err="1"/>
              <a:t>dengan</a:t>
            </a:r>
            <a:r>
              <a:rPr lang="en-ID" sz="1600" b="1" dirty="0"/>
              <a:t> </a:t>
            </a:r>
            <a:r>
              <a:rPr lang="en-ID" sz="1600" b="1" dirty="0" err="1"/>
              <a:t>menuliskan</a:t>
            </a:r>
            <a:r>
              <a:rPr lang="en-ID" sz="1600" b="1" dirty="0"/>
              <a:t> </a:t>
            </a:r>
            <a:r>
              <a:rPr lang="en-ID" sz="1600" b="1" dirty="0" err="1"/>
              <a:t>nama</a:t>
            </a:r>
            <a:r>
              <a:rPr lang="en-ID" sz="1600" b="1" dirty="0"/>
              <a:t>, </a:t>
            </a:r>
            <a:r>
              <a:rPr lang="en-ID" sz="1600" b="1" dirty="0" err="1"/>
              <a:t>Fakultas</a:t>
            </a:r>
            <a:r>
              <a:rPr lang="en-ID" sz="1600" b="1" dirty="0"/>
              <a:t>, </a:t>
            </a:r>
            <a:r>
              <a:rPr lang="en-ID" sz="1600" b="1" dirty="0" err="1"/>
              <a:t>pertanyaan</a:t>
            </a:r>
            <a:r>
              <a:rPr lang="en-ID" sz="1600" b="1" dirty="0"/>
              <a:t> dan </a:t>
            </a:r>
            <a:r>
              <a:rPr lang="en-ID" sz="1600" b="1" dirty="0" err="1"/>
              <a:t>ditujukan</a:t>
            </a:r>
            <a:r>
              <a:rPr lang="en-ID" sz="1600" b="1" dirty="0"/>
              <a:t> </a:t>
            </a:r>
            <a:r>
              <a:rPr lang="en-ID" sz="1600" b="1" dirty="0" err="1"/>
              <a:t>kepada</a:t>
            </a:r>
            <a:r>
              <a:rPr lang="en-ID" sz="1600" b="1" dirty="0"/>
              <a:t> </a:t>
            </a:r>
            <a:r>
              <a:rPr lang="en-ID" sz="1600" b="1" dirty="0" err="1"/>
              <a:t>Siapa</a:t>
            </a:r>
            <a:r>
              <a:rPr lang="en-ID" sz="1600" b="1" dirty="0"/>
              <a:t>. Moderator </a:t>
            </a:r>
            <a:r>
              <a:rPr lang="en-ID" sz="1600" b="1" dirty="0" err="1"/>
              <a:t>akan</a:t>
            </a:r>
            <a:r>
              <a:rPr lang="en-ID" sz="1600" b="1" dirty="0"/>
              <a:t> </a:t>
            </a:r>
            <a:r>
              <a:rPr lang="en-ID" sz="1600" b="1" dirty="0" err="1"/>
              <a:t>menyampaikan</a:t>
            </a:r>
            <a:r>
              <a:rPr lang="en-ID" sz="1600" b="1" dirty="0"/>
              <a:t> </a:t>
            </a:r>
            <a:r>
              <a:rPr lang="en-ID" sz="1600" b="1" dirty="0" err="1"/>
              <a:t>kepada</a:t>
            </a:r>
            <a:r>
              <a:rPr lang="en-ID" sz="1600" b="1" dirty="0"/>
              <a:t> </a:t>
            </a:r>
            <a:r>
              <a:rPr lang="en-ID" sz="1600" b="1" dirty="0" err="1"/>
              <a:t>pembicara</a:t>
            </a:r>
            <a:r>
              <a:rPr lang="en-ID" sz="1600" b="1" dirty="0"/>
              <a:t> </a:t>
            </a:r>
            <a:r>
              <a:rPr lang="en-ID" sz="1600" b="1" dirty="0" err="1"/>
              <a:t>beberapa</a:t>
            </a:r>
            <a:r>
              <a:rPr lang="en-ID" sz="1600" b="1" dirty="0"/>
              <a:t> </a:t>
            </a:r>
            <a:r>
              <a:rPr lang="en-ID" sz="1600" b="1" dirty="0" err="1"/>
              <a:t>pertanyaan</a:t>
            </a:r>
            <a:r>
              <a:rPr lang="en-ID" sz="1600" b="1" dirty="0"/>
              <a:t> </a:t>
            </a:r>
            <a:r>
              <a:rPr lang="en-ID" sz="1600" b="1" dirty="0" err="1"/>
              <a:t>karena</a:t>
            </a:r>
            <a:r>
              <a:rPr lang="en-ID" sz="1600" b="1" dirty="0"/>
              <a:t> </a:t>
            </a:r>
            <a:r>
              <a:rPr lang="en-ID" sz="1600" b="1" dirty="0" err="1"/>
              <a:t>waktu</a:t>
            </a:r>
            <a:r>
              <a:rPr lang="en-ID" sz="1600" b="1" dirty="0"/>
              <a:t> </a:t>
            </a:r>
            <a:r>
              <a:rPr lang="en-ID" sz="1600" b="1" dirty="0" err="1"/>
              <a:t>untuk</a:t>
            </a:r>
            <a:r>
              <a:rPr lang="en-ID" sz="1600" b="1" dirty="0"/>
              <a:t> </a:t>
            </a:r>
            <a:r>
              <a:rPr lang="en-ID" sz="1600" b="1" dirty="0" err="1"/>
              <a:t>diskusi</a:t>
            </a:r>
            <a:r>
              <a:rPr lang="en-ID" sz="1600" b="1" dirty="0"/>
              <a:t> </a:t>
            </a:r>
            <a:r>
              <a:rPr lang="en-ID" sz="1600" b="1" dirty="0" err="1"/>
              <a:t>terbatas</a:t>
            </a:r>
            <a:r>
              <a:rPr lang="en-ID" sz="1600" b="1" dirty="0"/>
              <a:t>.</a:t>
            </a:r>
          </a:p>
          <a:p>
            <a:pPr marL="357188" indent="-268288">
              <a:buNone/>
            </a:pPr>
            <a:r>
              <a:rPr lang="en-ID" sz="1600" b="1" dirty="0"/>
              <a:t>5. Di </a:t>
            </a:r>
            <a:r>
              <a:rPr lang="en-ID" sz="1600" b="1" dirty="0" err="1"/>
              <a:t>awal</a:t>
            </a:r>
            <a:r>
              <a:rPr lang="en-ID" sz="1600" b="1" dirty="0"/>
              <a:t> dan </a:t>
            </a:r>
            <a:r>
              <a:rPr lang="en-ID" sz="1600" b="1" dirty="0" err="1"/>
              <a:t>akhir</a:t>
            </a:r>
            <a:r>
              <a:rPr lang="en-ID" sz="1600" b="1" dirty="0"/>
              <a:t> acara, link daftar </a:t>
            </a:r>
            <a:r>
              <a:rPr lang="en-ID" sz="1600" b="1" dirty="0" err="1"/>
              <a:t>hadir</a:t>
            </a:r>
            <a:r>
              <a:rPr lang="en-ID" sz="1600" b="1" dirty="0"/>
              <a:t> / </a:t>
            </a:r>
            <a:r>
              <a:rPr lang="en-ID" sz="1600" b="1" dirty="0" err="1"/>
              <a:t>presensi</a:t>
            </a:r>
            <a:r>
              <a:rPr lang="en-ID" sz="1600" b="1" dirty="0"/>
              <a:t> </a:t>
            </a:r>
            <a:r>
              <a:rPr lang="en-ID" sz="1600" b="1" dirty="0" err="1"/>
              <a:t>akan</a:t>
            </a:r>
            <a:r>
              <a:rPr lang="en-ID" sz="1600" b="1" dirty="0"/>
              <a:t> </a:t>
            </a:r>
            <a:r>
              <a:rPr lang="en-ID" sz="1600" b="1" dirty="0" err="1"/>
              <a:t>dibagikan</a:t>
            </a:r>
            <a:r>
              <a:rPr lang="en-ID" sz="1600" b="1" dirty="0"/>
              <a:t>. Link </a:t>
            </a:r>
            <a:r>
              <a:rPr lang="en-ID" sz="1600" b="1" dirty="0" err="1"/>
              <a:t>tersebut</a:t>
            </a:r>
            <a:r>
              <a:rPr lang="en-ID" sz="1600" b="1" dirty="0"/>
              <a:t> </a:t>
            </a:r>
            <a:r>
              <a:rPr lang="en-ID" sz="1600" b="1" dirty="0" err="1"/>
              <a:t>hanya</a:t>
            </a:r>
            <a:r>
              <a:rPr lang="en-ID" sz="1600" b="1" dirty="0"/>
              <a:t> </a:t>
            </a:r>
            <a:r>
              <a:rPr lang="en-ID" sz="1600" b="1" dirty="0" err="1"/>
              <a:t>akan</a:t>
            </a:r>
            <a:r>
              <a:rPr lang="en-ID" sz="1600" b="1" dirty="0"/>
              <a:t> </a:t>
            </a:r>
            <a:r>
              <a:rPr lang="en-ID" sz="1600" b="1" dirty="0" err="1"/>
              <a:t>aktif</a:t>
            </a:r>
            <a:r>
              <a:rPr lang="en-ID" sz="1600" b="1" dirty="0"/>
              <a:t> </a:t>
            </a:r>
            <a:r>
              <a:rPr lang="en-ID" sz="1600" b="1" dirty="0" err="1"/>
              <a:t>selama</a:t>
            </a:r>
            <a:r>
              <a:rPr lang="en-ID" sz="1600" b="1" dirty="0"/>
              <a:t> 30 </a:t>
            </a:r>
            <a:r>
              <a:rPr lang="en-ID" sz="1600" b="1" dirty="0" err="1"/>
              <a:t>menit</a:t>
            </a:r>
            <a:r>
              <a:rPr lang="en-ID" sz="1600" b="1" dirty="0"/>
              <a:t> pada </a:t>
            </a:r>
            <a:r>
              <a:rPr lang="en-ID" sz="1600" b="1" dirty="0" err="1"/>
              <a:t>kolom</a:t>
            </a:r>
            <a:r>
              <a:rPr lang="en-ID" sz="1600" b="1" dirty="0"/>
              <a:t> chat zoom meeting.</a:t>
            </a:r>
          </a:p>
          <a:p>
            <a:pPr marL="357188" indent="-268288">
              <a:buNone/>
            </a:pPr>
            <a:r>
              <a:rPr lang="en-ID" sz="1600" b="1" dirty="0"/>
              <a:t>6. </a:t>
            </a:r>
            <a:r>
              <a:rPr lang="en-ID" sz="1600" b="1" dirty="0" err="1"/>
              <a:t>Peserta</a:t>
            </a:r>
            <a:r>
              <a:rPr lang="en-ID" sz="1600" b="1" dirty="0"/>
              <a:t> yang </a:t>
            </a:r>
            <a:r>
              <a:rPr lang="en-ID" sz="1600" b="1" dirty="0" err="1"/>
              <a:t>tidak</a:t>
            </a:r>
            <a:r>
              <a:rPr lang="en-ID" sz="1600" b="1" dirty="0"/>
              <a:t> </a:t>
            </a:r>
            <a:r>
              <a:rPr lang="en-ID" sz="1600" b="1" dirty="0" err="1"/>
              <a:t>mengisi</a:t>
            </a:r>
            <a:r>
              <a:rPr lang="en-ID" sz="1600" b="1" dirty="0"/>
              <a:t> google form daftar </a:t>
            </a:r>
            <a:r>
              <a:rPr lang="en-ID" sz="1600" b="1" dirty="0" err="1"/>
              <a:t>hadir</a:t>
            </a:r>
            <a:r>
              <a:rPr lang="en-ID" sz="1600" b="1" dirty="0"/>
              <a:t> </a:t>
            </a:r>
            <a:r>
              <a:rPr lang="en-ID" sz="1600" b="1" dirty="0" err="1"/>
              <a:t>sebelum</a:t>
            </a:r>
            <a:r>
              <a:rPr lang="en-ID" sz="1600" b="1" dirty="0"/>
              <a:t> acara </a:t>
            </a:r>
            <a:r>
              <a:rPr lang="en-ID" sz="1600" b="1" dirty="0" err="1"/>
              <a:t>dimulai</a:t>
            </a:r>
            <a:r>
              <a:rPr lang="en-ID" sz="1600" b="1" dirty="0"/>
              <a:t> dan </a:t>
            </a:r>
            <a:r>
              <a:rPr lang="en-ID" sz="1600" b="1" dirty="0" err="1"/>
              <a:t>atau</a:t>
            </a:r>
            <a:r>
              <a:rPr lang="en-ID" sz="1600" b="1" dirty="0"/>
              <a:t> </a:t>
            </a:r>
            <a:r>
              <a:rPr lang="en-ID" sz="1600" b="1" dirty="0" err="1"/>
              <a:t>tidak</a:t>
            </a:r>
            <a:r>
              <a:rPr lang="en-ID" sz="1600" b="1" dirty="0"/>
              <a:t> </a:t>
            </a:r>
            <a:r>
              <a:rPr lang="en-ID" sz="1600" b="1" dirty="0" err="1"/>
              <a:t>mengisi</a:t>
            </a:r>
            <a:r>
              <a:rPr lang="en-ID" sz="1600" b="1" dirty="0"/>
              <a:t> daftar </a:t>
            </a:r>
            <a:r>
              <a:rPr lang="en-ID" sz="1600" b="1" dirty="0" err="1"/>
              <a:t>hadir</a:t>
            </a:r>
            <a:r>
              <a:rPr lang="en-ID" sz="1600" b="1" dirty="0"/>
              <a:t> </a:t>
            </a:r>
            <a:r>
              <a:rPr lang="en-ID" sz="1600" b="1" dirty="0" err="1"/>
              <a:t>saat</a:t>
            </a:r>
            <a:r>
              <a:rPr lang="en-ID" sz="1600" b="1" dirty="0"/>
              <a:t> acara </a:t>
            </a:r>
            <a:r>
              <a:rPr lang="en-ID" sz="1600" b="1" dirty="0" err="1"/>
              <a:t>selesai</a:t>
            </a:r>
            <a:r>
              <a:rPr lang="en-ID" sz="1600" b="1" dirty="0"/>
              <a:t>, TIDAK </a:t>
            </a:r>
            <a:r>
              <a:rPr lang="en-ID" sz="1600" b="1" dirty="0" err="1"/>
              <a:t>akan</a:t>
            </a:r>
            <a:r>
              <a:rPr lang="en-ID" sz="1600" b="1" dirty="0"/>
              <a:t> </a:t>
            </a:r>
            <a:r>
              <a:rPr lang="en-ID" sz="1600" b="1" dirty="0" err="1"/>
              <a:t>mendapatkan</a:t>
            </a:r>
            <a:r>
              <a:rPr lang="en-ID" sz="1600" b="1" dirty="0"/>
              <a:t> </a:t>
            </a:r>
            <a:r>
              <a:rPr lang="en-ID" sz="1600" b="1" dirty="0" err="1"/>
              <a:t>sertifikat</a:t>
            </a:r>
            <a:r>
              <a:rPr lang="en-ID" sz="1600" b="1" dirty="0"/>
              <a:t>.</a:t>
            </a:r>
          </a:p>
          <a:p>
            <a:pPr marL="357188" indent="-268288">
              <a:buNone/>
            </a:pPr>
            <a:r>
              <a:rPr lang="en-ID" sz="1600" b="1" dirty="0"/>
              <a:t>7. </a:t>
            </a:r>
            <a:r>
              <a:rPr lang="en-ID" sz="1600" b="1" dirty="0" err="1"/>
              <a:t>Mahasiswa</a:t>
            </a:r>
            <a:r>
              <a:rPr lang="en-ID" sz="1600" b="1" dirty="0"/>
              <a:t> </a:t>
            </a:r>
            <a:r>
              <a:rPr lang="en-ID" sz="1600" b="1" dirty="0" err="1"/>
              <a:t>berpakaian</a:t>
            </a:r>
            <a:r>
              <a:rPr lang="en-ID" sz="1600" b="1" dirty="0"/>
              <a:t> </a:t>
            </a:r>
            <a:r>
              <a:rPr lang="en-ID" sz="1600" b="1" dirty="0" err="1"/>
              <a:t>rapi</a:t>
            </a:r>
            <a:r>
              <a:rPr lang="en-ID" sz="1600" b="1" dirty="0"/>
              <a:t> </a:t>
            </a:r>
            <a:r>
              <a:rPr lang="en-ID" sz="1600" b="1" dirty="0" err="1"/>
              <a:t>mengenakan</a:t>
            </a:r>
            <a:r>
              <a:rPr lang="en-ID" sz="1600" b="1" dirty="0"/>
              <a:t> </a:t>
            </a:r>
            <a:r>
              <a:rPr lang="en-ID" sz="1600" b="1" dirty="0" err="1"/>
              <a:t>kaos</a:t>
            </a:r>
            <a:r>
              <a:rPr lang="en-ID" sz="1600" b="1" dirty="0"/>
              <a:t> dan </a:t>
            </a:r>
            <a:r>
              <a:rPr lang="en-ID" sz="1600" b="1" dirty="0" err="1"/>
              <a:t>atribut</a:t>
            </a:r>
            <a:r>
              <a:rPr lang="en-ID" sz="1600" b="1" dirty="0"/>
              <a:t> yang </a:t>
            </a:r>
            <a:r>
              <a:rPr lang="en-ID" sz="1600" b="1" dirty="0" err="1"/>
              <a:t>telah</a:t>
            </a:r>
            <a:r>
              <a:rPr lang="en-ID" sz="1600" b="1" dirty="0"/>
              <a:t> </a:t>
            </a:r>
            <a:r>
              <a:rPr lang="en-ID" sz="1600" b="1" dirty="0" err="1"/>
              <a:t>dibagikan</a:t>
            </a:r>
            <a:r>
              <a:rPr lang="en-ID" sz="1600" b="1" dirty="0"/>
              <a:t> </a:t>
            </a:r>
            <a:r>
              <a:rPr lang="en-ID" sz="1600" b="1" dirty="0" err="1"/>
              <a:t>serta</a:t>
            </a:r>
            <a:r>
              <a:rPr lang="en-ID" sz="1600" b="1" dirty="0"/>
              <a:t> </a:t>
            </a:r>
            <a:r>
              <a:rPr lang="en-ID" sz="1600" b="1" dirty="0" err="1"/>
              <a:t>berperilaku</a:t>
            </a:r>
            <a:r>
              <a:rPr lang="en-ID" sz="1600" b="1" dirty="0"/>
              <a:t> </a:t>
            </a:r>
            <a:r>
              <a:rPr lang="en-ID" sz="1600" b="1" dirty="0" err="1"/>
              <a:t>sopan</a:t>
            </a:r>
            <a:r>
              <a:rPr lang="en-ID" sz="1600" b="1" dirty="0"/>
              <a:t> pada </a:t>
            </a:r>
            <a:r>
              <a:rPr lang="en-ID" sz="1600" b="1" dirty="0" err="1"/>
              <a:t>selama</a:t>
            </a:r>
            <a:r>
              <a:rPr lang="en-ID" sz="1600" b="1" dirty="0"/>
              <a:t> acara </a:t>
            </a:r>
            <a:r>
              <a:rPr lang="en-ID" sz="1600" b="1" dirty="0" err="1"/>
              <a:t>berlangsung</a:t>
            </a:r>
            <a:r>
              <a:rPr lang="en-ID" sz="1600" b="1" dirty="0"/>
              <a:t>. </a:t>
            </a:r>
          </a:p>
        </p:txBody>
      </p:sp>
    </p:spTree>
    <p:extLst>
      <p:ext uri="{BB962C8B-B14F-4D97-AF65-F5344CB8AC3E}">
        <p14:creationId xmlns:p14="http://schemas.microsoft.com/office/powerpoint/2010/main" val="442544889"/>
      </p:ext>
    </p:extLst>
  </p:cSld>
  <p:clrMapOvr>
    <a:masterClrMapping/>
  </p:clrMapOvr>
</p:sld>
</file>

<file path=ppt/theme/theme1.xml><?xml version="1.0" encoding="utf-8"?>
<a:theme xmlns:a="http://schemas.openxmlformats.org/drawingml/2006/main" name="OffsetVTI">
  <a:themeElements>
    <a:clrScheme name="AnalogousFromRegularSeedRightStep">
      <a:dk1>
        <a:srgbClr val="000000"/>
      </a:dk1>
      <a:lt1>
        <a:srgbClr val="FFFFFF"/>
      </a:lt1>
      <a:dk2>
        <a:srgbClr val="412D24"/>
      </a:dk2>
      <a:lt2>
        <a:srgbClr val="E2E8E7"/>
      </a:lt2>
      <a:accent1>
        <a:srgbClr val="E7293F"/>
      </a:accent1>
      <a:accent2>
        <a:srgbClr val="D55117"/>
      </a:accent2>
      <a:accent3>
        <a:srgbClr val="CB9C24"/>
      </a:accent3>
      <a:accent4>
        <a:srgbClr val="98AD13"/>
      </a:accent4>
      <a:accent5>
        <a:srgbClr val="64B821"/>
      </a:accent5>
      <a:accent6>
        <a:srgbClr val="1ABD15"/>
      </a:accent6>
      <a:hlink>
        <a:srgbClr val="309287"/>
      </a:hlink>
      <a:folHlink>
        <a:srgbClr val="7F7F7F"/>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otalTime>1027</TotalTime>
  <Words>1574</Words>
  <Application>Microsoft Office PowerPoint</Application>
  <PresentationFormat>Widescreen</PresentationFormat>
  <Paragraphs>173</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Adobe Caslon Pro Bold</vt:lpstr>
      <vt:lpstr>Arial</vt:lpstr>
      <vt:lpstr>Brush Script Std</vt:lpstr>
      <vt:lpstr>Calibri</vt:lpstr>
      <vt:lpstr>Cooper Black</vt:lpstr>
      <vt:lpstr>Dante</vt:lpstr>
      <vt:lpstr>Dante (Headings)2</vt:lpstr>
      <vt:lpstr>Times New Roman</vt:lpstr>
      <vt:lpstr>Wingdings 2</vt:lpstr>
      <vt:lpstr>OffsetVTI</vt:lpstr>
      <vt:lpstr>PowerPoint Presentation</vt:lpstr>
      <vt:lpstr> PANDUAN PKKMB 2021  UNIVERSITAS HINDU INDONESIA</vt:lpstr>
      <vt:lpstr>LANDASAN HUKUM</vt:lpstr>
      <vt:lpstr>ASAS PELAKSANAAN</vt:lpstr>
      <vt:lpstr>TUJUAN KHUSUS</vt:lpstr>
      <vt:lpstr>MATERI PKKMB 2021</vt:lpstr>
      <vt:lpstr>METODE PELAKSANAAN</vt:lpstr>
      <vt:lpstr>PowerPoint Presentation</vt:lpstr>
      <vt:lpstr>TATA TERTIB PKKMB UNHI 2021</vt:lpstr>
      <vt:lpstr>HAK MAHASISWA PKKMB</vt:lpstr>
      <vt:lpstr>HAK MAHASISWA PKKMB...lanjutan</vt:lpstr>
      <vt:lpstr>KEWAJIBAN MAHASISWA PKKMB</vt:lpstr>
      <vt:lpstr>KEWAJIBAN MAHASISWA PKKMB...</vt:lpstr>
      <vt:lpstr>LARANGAN MAHASISWA PKKMB</vt:lpstr>
      <vt:lpstr>SANKSI</vt:lpstr>
      <vt:lpstr>SANKSI...</vt:lpstr>
      <vt:lpstr>TUGAS I</vt:lpstr>
      <vt:lpstr>PENILAIAN KELULUSAN </vt:lpstr>
      <vt:lpstr>INFO KEGIATAN PKKMB 2021 WEBSITE UNHI/IG UNHI/FB KEMAHASISWAAN UNHI/WA GROUP PANITIA</vt:lpstr>
      <vt:lpstr>SEKIAN Amertham Tu Widya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PANDUAN PKKMB 2020 (DIRJENDIKTI)</dc:title>
  <dc:creator>Wayan Muka</dc:creator>
  <cp:lastModifiedBy>I Wayan Muka</cp:lastModifiedBy>
  <cp:revision>59</cp:revision>
  <dcterms:created xsi:type="dcterms:W3CDTF">2020-07-27T13:50:36Z</dcterms:created>
  <dcterms:modified xsi:type="dcterms:W3CDTF">2021-08-20T23:04:05Z</dcterms:modified>
</cp:coreProperties>
</file>